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oboto"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1830C6C-E2B4-4ACC-9B66-6BFDF304690E}">
  <a:tblStyle styleId="{B1830C6C-E2B4-4ACC-9B66-6BFDF304690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513" y="-71"/>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 val="29684287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536136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200401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46773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88348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72078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45627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35625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66875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35355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652635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29621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59863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64983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81918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27374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22.1-93  “T</a:t>
            </a:r>
            <a:r>
              <a:rPr lang="en" sz="1350">
                <a:solidFill>
                  <a:srgbClr val="444444"/>
                </a:solidFill>
                <a:latin typeface="Times New Roman"/>
                <a:ea typeface="Times New Roman"/>
                <a:cs typeface="Times New Roman"/>
                <a:sym typeface="Times New Roman"/>
              </a:rPr>
              <a:t>he governing body of a county and the governing body of a municipality shall each prepare and approve an annual budget for educational purposes by May 15 or within 30 days of the receipt by the county or municipality of the estimates of state funds, whichever shall later occur.  Upon approval, each local school division shall publish the approved annual budget in line item form, including the estimated required local match, on the division's website, and the document shall also be made available in hard copy as needed to citizens for inspection.”</a:t>
            </a:r>
          </a:p>
          <a:p>
            <a:pPr lvl="0">
              <a:spcBef>
                <a:spcPts val="0"/>
              </a:spcBef>
              <a:buNone/>
            </a:pPr>
            <a:r>
              <a:rPr lang="en" sz="1350">
                <a:solidFill>
                  <a:srgbClr val="444444"/>
                </a:solidFill>
                <a:latin typeface="Times New Roman"/>
                <a:ea typeface="Times New Roman"/>
                <a:cs typeface="Times New Roman"/>
                <a:sym typeface="Times New Roman"/>
              </a:rPr>
              <a:t>15.2-2506 “With respect to the school division budget, which shall include the estimated required local match, such hearing shall be held at least seven days prior to the approval of that budget as prescribed in § 22.1-93.</a:t>
            </a:r>
          </a:p>
          <a:p>
            <a:pPr lvl="0">
              <a:spcBef>
                <a:spcPts val="0"/>
              </a:spcBef>
              <a:buNone/>
            </a:pPr>
            <a:endParaRPr sz="1350">
              <a:solidFill>
                <a:srgbClr val="444444"/>
              </a:solidFill>
              <a:latin typeface="Times New Roman"/>
              <a:ea typeface="Times New Roman"/>
              <a:cs typeface="Times New Roman"/>
              <a:sym typeface="Times New Roman"/>
            </a:endParaRPr>
          </a:p>
          <a:p>
            <a:pPr lvl="0">
              <a:spcBef>
                <a:spcPts val="0"/>
              </a:spcBef>
              <a:buNone/>
            </a:pPr>
            <a:r>
              <a:rPr lang="en" sz="1350">
                <a:solidFill>
                  <a:srgbClr val="444444"/>
                </a:solidFill>
                <a:latin typeface="Times New Roman"/>
                <a:ea typeface="Times New Roman"/>
                <a:cs typeface="Times New Roman"/>
                <a:sym typeface="Times New Roman"/>
              </a:rPr>
              <a:t>Built-  look at historic spending, factor in inflation, new initiatives.  ITEMIZE!  Don’t assume last year budget is correct or reasonable unless you know it was.</a:t>
            </a:r>
          </a:p>
          <a:p>
            <a:pPr lvl="0">
              <a:spcBef>
                <a:spcPts val="0"/>
              </a:spcBef>
              <a:buNone/>
            </a:pPr>
            <a:endParaRPr sz="1350">
              <a:solidFill>
                <a:srgbClr val="444444"/>
              </a:solidFill>
              <a:latin typeface="Times New Roman"/>
              <a:ea typeface="Times New Roman"/>
              <a:cs typeface="Times New Roman"/>
              <a:sym typeface="Times New Roman"/>
            </a:endParaRPr>
          </a:p>
          <a:p>
            <a:pPr lvl="0">
              <a:spcBef>
                <a:spcPts val="0"/>
              </a:spcBef>
              <a:buNone/>
            </a:pPr>
            <a:r>
              <a:rPr lang="en" sz="1350">
                <a:solidFill>
                  <a:srgbClr val="444444"/>
                </a:solidFill>
                <a:latin typeface="Times New Roman"/>
                <a:ea typeface="Times New Roman"/>
                <a:cs typeface="Times New Roman"/>
                <a:sym typeface="Times New Roman"/>
              </a:rPr>
              <a:t>Will discuss ways to build in contingencies for unexpected personnel costs.</a:t>
            </a:r>
          </a:p>
          <a:p>
            <a:pPr lvl="0">
              <a:spcBef>
                <a:spcPts val="0"/>
              </a:spcBef>
              <a:buNone/>
            </a:pPr>
            <a:endParaRPr sz="1350">
              <a:solidFill>
                <a:srgbClr val="444444"/>
              </a:solidFill>
              <a:latin typeface="Times New Roman"/>
              <a:ea typeface="Times New Roman"/>
              <a:cs typeface="Times New Roman"/>
              <a:sym typeface="Times New Roman"/>
            </a:endParaRPr>
          </a:p>
          <a:p>
            <a:pPr lvl="0">
              <a:spcBef>
                <a:spcPts val="0"/>
              </a:spcBef>
              <a:buNone/>
            </a:pPr>
            <a:r>
              <a:rPr lang="en" sz="1350">
                <a:solidFill>
                  <a:srgbClr val="444444"/>
                </a:solidFill>
                <a:latin typeface="Times New Roman"/>
                <a:ea typeface="Times New Roman"/>
                <a:cs typeface="Times New Roman"/>
                <a:sym typeface="Times New Roman"/>
              </a:rPr>
              <a:t>ITEMIZE- at least have notes to know what has made up the budget you have for a particular budget segment (line item, department)</a:t>
            </a:r>
          </a:p>
          <a:p>
            <a:pPr lvl="0">
              <a:spcBef>
                <a:spcPts val="0"/>
              </a:spcBef>
              <a:buNone/>
            </a:pPr>
            <a:endParaRPr sz="1350">
              <a:solidFill>
                <a:srgbClr val="444444"/>
              </a:solidFill>
              <a:latin typeface="Times New Roman"/>
              <a:ea typeface="Times New Roman"/>
              <a:cs typeface="Times New Roman"/>
              <a:sym typeface="Times New Roman"/>
            </a:endParaRPr>
          </a:p>
          <a:p>
            <a:pPr lvl="0">
              <a:spcBef>
                <a:spcPts val="0"/>
              </a:spcBef>
              <a:buNone/>
            </a:pPr>
            <a:r>
              <a:rPr lang="en" sz="1350">
                <a:solidFill>
                  <a:srgbClr val="444444"/>
                </a:solidFill>
                <a:latin typeface="Times New Roman"/>
                <a:ea typeface="Times New Roman"/>
                <a:cs typeface="Times New Roman"/>
                <a:sym typeface="Times New Roman"/>
              </a:rPr>
              <a:t>Don’t underestimate the importance of accuracy for revenue- ask anyone who has significantly overestimated ADM one year.  Know what you’re budgeting for local revenue sources and why!  Did you receive those funds in prior FY?</a:t>
            </a:r>
          </a:p>
          <a:p>
            <a:pPr lvl="0">
              <a:spcBef>
                <a:spcPts val="0"/>
              </a:spcBef>
              <a:buNone/>
            </a:pPr>
            <a:endParaRPr sz="1350">
              <a:solidFill>
                <a:srgbClr val="444444"/>
              </a:solidFill>
              <a:latin typeface="Times New Roman"/>
              <a:ea typeface="Times New Roman"/>
              <a:cs typeface="Times New Roman"/>
              <a:sym typeface="Times New Roman"/>
            </a:endParaRPr>
          </a:p>
          <a:p>
            <a:pPr lvl="0">
              <a:spcBef>
                <a:spcPts val="0"/>
              </a:spcBef>
              <a:buNone/>
            </a:pPr>
            <a:endParaRPr sz="1350">
              <a:solidFill>
                <a:srgbClr val="444444"/>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316237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Someone has to BUILD the budget.  No shortcut to spending the time with your budget and understanding the numbers:</a:t>
            </a:r>
          </a:p>
          <a:p>
            <a:pPr lvl="0">
              <a:spcBef>
                <a:spcPts val="0"/>
              </a:spcBef>
              <a:buNone/>
            </a:pPr>
            <a:r>
              <a:rPr lang="en"/>
              <a:t>	Principal/ Director - should know what’s been spent in each line item.  </a:t>
            </a:r>
          </a:p>
          <a:p>
            <a:pPr lvl="0">
              <a:spcBef>
                <a:spcPts val="0"/>
              </a:spcBef>
              <a:buNone/>
            </a:pPr>
            <a:r>
              <a:rPr lang="en"/>
              <a:t>	Finance Director- should know what’s spent in each major line item (above threshold)</a:t>
            </a:r>
          </a:p>
          <a:p>
            <a:pPr lvl="0">
              <a:spcBef>
                <a:spcPts val="0"/>
              </a:spcBef>
              <a:buNone/>
            </a:pPr>
            <a:r>
              <a:rPr lang="en"/>
              <a:t>	Superintendent- should know what drives spending in each department.  Which personnel go where?  What are major operating costs?</a:t>
            </a:r>
          </a:p>
          <a:p>
            <a:pPr lvl="0">
              <a:spcBef>
                <a:spcPts val="0"/>
              </a:spcBef>
              <a:buNone/>
            </a:pPr>
            <a:r>
              <a:rPr lang="en"/>
              <a:t>	School Board Member- should know what initiatives or trends are impacting budgetary changes from year to year</a:t>
            </a:r>
          </a:p>
          <a:p>
            <a:pPr lvl="0">
              <a:spcBef>
                <a:spcPts val="0"/>
              </a:spcBef>
              <a:buNone/>
            </a:pPr>
            <a:endParaRPr/>
          </a:p>
          <a:p>
            <a:pPr lvl="0">
              <a:spcBef>
                <a:spcPts val="0"/>
              </a:spcBef>
              <a:buNone/>
            </a:pPr>
            <a:r>
              <a:rPr lang="en" sz="1350">
                <a:solidFill>
                  <a:srgbClr val="444444"/>
                </a:solidFill>
                <a:latin typeface="Times New Roman"/>
                <a:ea typeface="Times New Roman"/>
                <a:cs typeface="Times New Roman"/>
                <a:sym typeface="Times New Roman"/>
              </a:rPr>
              <a:t>How many of you say to staff- “ I want you to imagine what your school/ department looks like and is doing 2-3 years from now.  Now budget for what you need to make that happen.”  Ever have someone w/in a month of beginning of fiscal year say “I need money to….”</a:t>
            </a:r>
          </a:p>
          <a:p>
            <a:pPr lvl="0">
              <a:spcBef>
                <a:spcPts val="0"/>
              </a:spcBef>
              <a:buNone/>
            </a:pPr>
            <a:endParaRPr/>
          </a:p>
          <a:p>
            <a:pPr lvl="0" rtl="0">
              <a:spcBef>
                <a:spcPts val="0"/>
              </a:spcBef>
              <a:buNone/>
            </a:pPr>
            <a:endParaRPr/>
          </a:p>
        </p:txBody>
      </p:sp>
    </p:spTree>
    <p:extLst>
      <p:ext uri="{BB962C8B-B14F-4D97-AF65-F5344CB8AC3E}">
        <p14:creationId xmlns:p14="http://schemas.microsoft.com/office/powerpoint/2010/main" xmlns="" val="303202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Goal of safe environment for children, objective to replace buses 15 years, budget request of additional buses because current fleet has 3 aging out in upcoming FY</a:t>
            </a:r>
          </a:p>
          <a:p>
            <a:pPr lvl="0" rtl="0">
              <a:spcBef>
                <a:spcPts val="0"/>
              </a:spcBef>
              <a:buNone/>
            </a:pPr>
            <a:r>
              <a:rPr lang="en"/>
              <a:t>School w/ 3 years partial accreditation, next year budget included intervention specialists and personnel changes in part geared toward a designation of reconstituted school.</a:t>
            </a:r>
          </a:p>
          <a:p>
            <a:pPr lvl="0" rtl="0">
              <a:spcBef>
                <a:spcPts val="0"/>
              </a:spcBef>
              <a:buNone/>
            </a:pPr>
            <a:r>
              <a:rPr lang="en"/>
              <a:t>  </a:t>
            </a:r>
          </a:p>
          <a:p>
            <a:pPr lvl="0" rtl="0">
              <a:spcBef>
                <a:spcPts val="0"/>
              </a:spcBef>
              <a:buNone/>
            </a:pPr>
            <a:r>
              <a:rPr lang="en"/>
              <a:t>Someone has to BUILD the budget.  No shortcut to spending the time with your budget and understanding the numbers:</a:t>
            </a:r>
          </a:p>
          <a:p>
            <a:pPr lvl="0" rtl="0">
              <a:spcBef>
                <a:spcPts val="0"/>
              </a:spcBef>
              <a:buNone/>
            </a:pPr>
            <a:r>
              <a:rPr lang="en"/>
              <a:t>	Principal/ Director - should know what’s been spent in each line item.  </a:t>
            </a:r>
          </a:p>
          <a:p>
            <a:pPr lvl="0" rtl="0">
              <a:spcBef>
                <a:spcPts val="0"/>
              </a:spcBef>
              <a:buNone/>
            </a:pPr>
            <a:r>
              <a:rPr lang="en"/>
              <a:t>	Finance Director- should know what’s spent in each major line item (above threshold)</a:t>
            </a:r>
          </a:p>
          <a:p>
            <a:pPr lvl="0" rtl="0">
              <a:spcBef>
                <a:spcPts val="0"/>
              </a:spcBef>
              <a:buNone/>
            </a:pPr>
            <a:r>
              <a:rPr lang="en"/>
              <a:t>	Superintendent- should know what drives spending in each department.  Which personnel go where?  What are major operating costs?</a:t>
            </a:r>
          </a:p>
          <a:p>
            <a:pPr lvl="0" rtl="0">
              <a:spcBef>
                <a:spcPts val="0"/>
              </a:spcBef>
              <a:buNone/>
            </a:pPr>
            <a:r>
              <a:rPr lang="en"/>
              <a:t>	School Board Member- should know what initiatives or trends are impacting budgetary changes from year to year</a:t>
            </a:r>
          </a:p>
          <a:p>
            <a:pPr lvl="0" rtl="0">
              <a:spcBef>
                <a:spcPts val="0"/>
              </a:spcBef>
              <a:buNone/>
            </a:pPr>
            <a:endParaRPr/>
          </a:p>
          <a:p>
            <a:pPr lvl="0" rtl="0">
              <a:spcBef>
                <a:spcPts val="0"/>
              </a:spcBef>
              <a:buNone/>
            </a:pPr>
            <a:endParaRPr/>
          </a:p>
          <a:p>
            <a:pPr lvl="0" rtl="0">
              <a:spcBef>
                <a:spcPts val="0"/>
              </a:spcBef>
              <a:buNone/>
            </a:pPr>
            <a:r>
              <a:rPr lang="en"/>
              <a:t>Why is budget increasing?  Why do you need more local money?  Why is staff getting a raise?</a:t>
            </a:r>
          </a:p>
          <a:p>
            <a:pPr lvl="0" rtl="0">
              <a:spcBef>
                <a:spcPts val="0"/>
              </a:spcBef>
              <a:buNone/>
            </a:pPr>
            <a:endParaRPr/>
          </a:p>
          <a:p>
            <a:pPr lvl="0" rtl="0">
              <a:spcBef>
                <a:spcPts val="0"/>
              </a:spcBef>
              <a:buNone/>
            </a:pPr>
            <a:r>
              <a:rPr lang="en"/>
              <a:t>What are their budget timelines?  When do they have to set a tax rate? When advertise a tax rate?  What will you have to cut at various levels of funding?  What are your long term capital needs?  If surprises aren’t good for you, chances are they aren’t good for them either!!!</a:t>
            </a:r>
          </a:p>
          <a:p>
            <a:pPr lvl="0" rtl="0">
              <a:spcBef>
                <a:spcPts val="0"/>
              </a:spcBef>
              <a:buNone/>
            </a:pPr>
            <a:endParaRPr/>
          </a:p>
          <a:p>
            <a:pPr lvl="0" rtl="0">
              <a:spcBef>
                <a:spcPts val="0"/>
              </a:spcBef>
              <a:buNone/>
            </a:pPr>
            <a:r>
              <a:rPr lang="en"/>
              <a:t>Public presentations= opportunities to educate governing body, city/county administrators, concerned citizens.  Not just about current budget but school finance in general.  Do they know ADM, state revenue sources, VRS changes, SpEd mandates, RLE, MOE?</a:t>
            </a:r>
          </a:p>
          <a:p>
            <a:pPr lvl="0" rtl="0">
              <a:spcBef>
                <a:spcPts val="0"/>
              </a:spcBef>
              <a:buNone/>
            </a:pPr>
            <a:endParaRPr/>
          </a:p>
          <a:p>
            <a:pPr lvl="0" rtl="0">
              <a:spcBef>
                <a:spcPts val="0"/>
              </a:spcBef>
              <a:buNone/>
            </a:pPr>
            <a:r>
              <a:rPr lang="en"/>
              <a:t>What all Governing Bodies Assume:  1) You have biggest chunk of the budget.  2) It’s all discretionary.</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xmlns="" val="248851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Slush- artificially and indiscriminately inflating line item budgets to cushion against unjustified overspending</a:t>
            </a:r>
          </a:p>
          <a:p>
            <a:pPr lvl="0">
              <a:spcBef>
                <a:spcPts val="0"/>
              </a:spcBef>
              <a:buNone/>
            </a:pPr>
            <a:endParaRPr/>
          </a:p>
          <a:p>
            <a:pPr lvl="0">
              <a:spcBef>
                <a:spcPts val="0"/>
              </a:spcBef>
              <a:buNone/>
            </a:pPr>
            <a:r>
              <a:rPr lang="en"/>
              <a:t>Contingencies can be built over time- don’t have to put a full salary and benefits in the first year.</a:t>
            </a:r>
          </a:p>
          <a:p>
            <a:pPr lvl="0">
              <a:spcBef>
                <a:spcPts val="0"/>
              </a:spcBef>
              <a:buNone/>
            </a:pPr>
            <a:endParaRPr/>
          </a:p>
          <a:p>
            <a:pPr lvl="0">
              <a:spcBef>
                <a:spcPts val="0"/>
              </a:spcBef>
              <a:buNone/>
            </a:pPr>
            <a:r>
              <a:rPr lang="en"/>
              <a:t>To avoid having to go back for appropriations-  budgeting for “to be awarded”, BUT!!! Make sure that there’s an untouchable budget line from which you will transfer budget amounts once grants are awarded.</a:t>
            </a:r>
          </a:p>
          <a:p>
            <a:pPr lvl="0">
              <a:spcBef>
                <a:spcPts val="0"/>
              </a:spcBef>
              <a:buNone/>
            </a:pPr>
            <a:endParaRPr/>
          </a:p>
        </p:txBody>
      </p:sp>
    </p:spTree>
    <p:extLst>
      <p:ext uri="{BB962C8B-B14F-4D97-AF65-F5344CB8AC3E}">
        <p14:creationId xmlns:p14="http://schemas.microsoft.com/office/powerpoint/2010/main" xmlns="" val="287814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422074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076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127707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799"/>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599"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81"/>
        <p:cNvGrpSpPr/>
        <p:nvPr/>
      </p:nvGrpSpPr>
      <p:grpSpPr>
        <a:xfrm>
          <a:off x="0" y="0"/>
          <a:ext cx="0" cy="0"/>
          <a:chOff x="0" y="0"/>
          <a:chExt cx="0" cy="0"/>
        </a:xfrm>
      </p:grpSpPr>
      <p:sp>
        <p:nvSpPr>
          <p:cNvPr id="82" name="Shape 82"/>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0" y="4665575"/>
            <a:ext cx="9144000" cy="477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4" name="Shape 84"/>
          <p:cNvSpPr txBox="1">
            <a:spLocks noGrp="1"/>
          </p:cNvSpPr>
          <p:nvPr>
            <p:ph type="title"/>
          </p:nvPr>
        </p:nvSpPr>
        <p:spPr>
          <a:xfrm>
            <a:off x="349300" y="334525"/>
            <a:ext cx="7407000" cy="9810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200" b="1">
                <a:solidFill>
                  <a:schemeClr val="dk1"/>
                </a:solidFill>
              </a:defRPr>
            </a:lvl1pPr>
            <a:lvl2pPr lvl="1" algn="l">
              <a:lnSpc>
                <a:spcPct val="100000"/>
              </a:lnSpc>
              <a:spcBef>
                <a:spcPts val="0"/>
              </a:spcBef>
              <a:spcAft>
                <a:spcPts val="0"/>
              </a:spcAft>
              <a:buClr>
                <a:schemeClr val="dk1"/>
              </a:buClr>
              <a:buSzPct val="100000"/>
              <a:buNone/>
              <a:defRPr sz="3200" b="1">
                <a:solidFill>
                  <a:schemeClr val="dk1"/>
                </a:solidFill>
              </a:defRPr>
            </a:lvl2pPr>
            <a:lvl3pPr lvl="2" algn="l">
              <a:lnSpc>
                <a:spcPct val="100000"/>
              </a:lnSpc>
              <a:spcBef>
                <a:spcPts val="0"/>
              </a:spcBef>
              <a:spcAft>
                <a:spcPts val="0"/>
              </a:spcAft>
              <a:buClr>
                <a:schemeClr val="dk1"/>
              </a:buClr>
              <a:buSzPct val="100000"/>
              <a:buNone/>
              <a:defRPr sz="3200" b="1">
                <a:solidFill>
                  <a:schemeClr val="dk1"/>
                </a:solidFill>
              </a:defRPr>
            </a:lvl3pPr>
            <a:lvl4pPr lvl="3" algn="l">
              <a:lnSpc>
                <a:spcPct val="100000"/>
              </a:lnSpc>
              <a:spcBef>
                <a:spcPts val="0"/>
              </a:spcBef>
              <a:spcAft>
                <a:spcPts val="0"/>
              </a:spcAft>
              <a:buClr>
                <a:schemeClr val="dk1"/>
              </a:buClr>
              <a:buSzPct val="100000"/>
              <a:buNone/>
              <a:defRPr sz="3200" b="1">
                <a:solidFill>
                  <a:schemeClr val="dk1"/>
                </a:solidFill>
              </a:defRPr>
            </a:lvl4pPr>
            <a:lvl5pPr lvl="4" algn="l">
              <a:lnSpc>
                <a:spcPct val="100000"/>
              </a:lnSpc>
              <a:spcBef>
                <a:spcPts val="0"/>
              </a:spcBef>
              <a:spcAft>
                <a:spcPts val="0"/>
              </a:spcAft>
              <a:buClr>
                <a:schemeClr val="dk1"/>
              </a:buClr>
              <a:buSzPct val="100000"/>
              <a:buNone/>
              <a:defRPr sz="3200" b="1">
                <a:solidFill>
                  <a:schemeClr val="dk1"/>
                </a:solidFill>
              </a:defRPr>
            </a:lvl5pPr>
            <a:lvl6pPr lvl="5" algn="l">
              <a:lnSpc>
                <a:spcPct val="100000"/>
              </a:lnSpc>
              <a:spcBef>
                <a:spcPts val="0"/>
              </a:spcBef>
              <a:spcAft>
                <a:spcPts val="0"/>
              </a:spcAft>
              <a:buClr>
                <a:schemeClr val="dk1"/>
              </a:buClr>
              <a:buSzPct val="100000"/>
              <a:buNone/>
              <a:defRPr sz="3200" b="1">
                <a:solidFill>
                  <a:schemeClr val="dk1"/>
                </a:solidFill>
              </a:defRPr>
            </a:lvl6pPr>
            <a:lvl7pPr lvl="6" algn="l">
              <a:lnSpc>
                <a:spcPct val="100000"/>
              </a:lnSpc>
              <a:spcBef>
                <a:spcPts val="0"/>
              </a:spcBef>
              <a:spcAft>
                <a:spcPts val="0"/>
              </a:spcAft>
              <a:buClr>
                <a:schemeClr val="dk1"/>
              </a:buClr>
              <a:buSzPct val="100000"/>
              <a:buNone/>
              <a:defRPr sz="3200" b="1">
                <a:solidFill>
                  <a:schemeClr val="dk1"/>
                </a:solidFill>
              </a:defRPr>
            </a:lvl7pPr>
            <a:lvl8pPr lvl="7" algn="l">
              <a:lnSpc>
                <a:spcPct val="100000"/>
              </a:lnSpc>
              <a:spcBef>
                <a:spcPts val="0"/>
              </a:spcBef>
              <a:spcAft>
                <a:spcPts val="0"/>
              </a:spcAft>
              <a:buClr>
                <a:schemeClr val="dk1"/>
              </a:buClr>
              <a:buSzPct val="100000"/>
              <a:buNone/>
              <a:defRPr sz="3200" b="1">
                <a:solidFill>
                  <a:schemeClr val="dk1"/>
                </a:solidFill>
              </a:defRPr>
            </a:lvl8pPr>
            <a:lvl9pPr lvl="8" algn="l">
              <a:lnSpc>
                <a:spcPct val="100000"/>
              </a:lnSpc>
              <a:spcBef>
                <a:spcPts val="0"/>
              </a:spcBef>
              <a:spcAft>
                <a:spcPts val="0"/>
              </a:spcAft>
              <a:buClr>
                <a:schemeClr val="dk1"/>
              </a:buClr>
              <a:buSzPct val="100000"/>
              <a:buNone/>
              <a:defRPr sz="3200" b="1">
                <a:solidFill>
                  <a:schemeClr val="dk1"/>
                </a:solidFill>
              </a:defRPr>
            </a:lvl9pPr>
          </a:lstStyle>
          <a:p>
            <a:endParaRPr/>
          </a:p>
        </p:txBody>
      </p:sp>
      <p:sp>
        <p:nvSpPr>
          <p:cNvPr id="85" name="Shape 85"/>
          <p:cNvSpPr txBox="1">
            <a:spLocks noGrp="1"/>
          </p:cNvSpPr>
          <p:nvPr>
            <p:ph type="body" idx="1"/>
          </p:nvPr>
        </p:nvSpPr>
        <p:spPr>
          <a:xfrm>
            <a:off x="4692950" y="1439525"/>
            <a:ext cx="4136400" cy="28803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86" name="Shape 86"/>
          <p:cNvSpPr txBox="1">
            <a:spLocks noGrp="1"/>
          </p:cNvSpPr>
          <p:nvPr>
            <p:ph type="body" idx="2"/>
          </p:nvPr>
        </p:nvSpPr>
        <p:spPr>
          <a:xfrm>
            <a:off x="349200" y="1439525"/>
            <a:ext cx="4136400" cy="28803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87" name="Shape 87"/>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pPr lvl="0" algn="r">
                <a:lnSpc>
                  <a:spcPct val="100000"/>
                </a:lnSpc>
                <a:spcBef>
                  <a:spcPts val="0"/>
                </a:spcBef>
                <a:spcAft>
                  <a:spcPts val="0"/>
                </a:spcAft>
                <a:buNone/>
              </a:pPr>
              <a:t>‹#›</a:t>
            </a:fld>
            <a:endParaRPr lang="en" sz="10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799"/>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4"/>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199" cy="15644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pPr lvl="0">
                <a:spcBef>
                  <a:spcPts val="0"/>
                </a:spcBef>
                <a:buNone/>
              </a:p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pPr lvl="0" algn="r">
                <a:spcBef>
                  <a:spcPts val="0"/>
                </a:spcBef>
                <a:buNone/>
              </a:p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598100" y="1775222"/>
            <a:ext cx="8222100" cy="838799"/>
          </a:xfrm>
          <a:prstGeom prst="rect">
            <a:avLst/>
          </a:prstGeom>
        </p:spPr>
        <p:txBody>
          <a:bodyPr lIns="91425" tIns="91425" rIns="91425" bIns="91425" anchor="b" anchorCtr="0">
            <a:noAutofit/>
          </a:bodyPr>
          <a:lstStyle/>
          <a:p>
            <a:pPr lvl="0">
              <a:spcBef>
                <a:spcPts val="0"/>
              </a:spcBef>
              <a:buNone/>
            </a:pPr>
            <a:r>
              <a:rPr lang="en"/>
              <a:t>Budget Tips and Strategies</a:t>
            </a:r>
          </a:p>
        </p:txBody>
      </p:sp>
      <p:sp>
        <p:nvSpPr>
          <p:cNvPr id="93" name="Shape 93"/>
          <p:cNvSpPr txBox="1">
            <a:spLocks noGrp="1"/>
          </p:cNvSpPr>
          <p:nvPr>
            <p:ph type="subTitle" idx="1"/>
          </p:nvPr>
        </p:nvSpPr>
        <p:spPr>
          <a:xfrm>
            <a:off x="598100" y="2715945"/>
            <a:ext cx="8222100" cy="1171799"/>
          </a:xfrm>
          <a:prstGeom prst="rect">
            <a:avLst/>
          </a:prstGeom>
        </p:spPr>
        <p:txBody>
          <a:bodyPr lIns="91425" tIns="91425" rIns="91425" bIns="91425" anchor="t" anchorCtr="0">
            <a:noAutofit/>
          </a:bodyPr>
          <a:lstStyle/>
          <a:p>
            <a:pPr lvl="0">
              <a:spcBef>
                <a:spcPts val="0"/>
              </a:spcBef>
              <a:buNone/>
            </a:pPr>
            <a:r>
              <a:rPr lang="en"/>
              <a:t>Sheila Minor</a:t>
            </a:r>
          </a:p>
          <a:p>
            <a:pPr lvl="0">
              <a:spcBef>
                <a:spcPts val="0"/>
              </a:spcBef>
              <a:buNone/>
            </a:pPr>
            <a:r>
              <a:rPr lang="en"/>
              <a:t>Thomas W. Taylor, EdD, MBA</a:t>
            </a:r>
          </a:p>
          <a:p>
            <a:pPr lvl="0">
              <a:spcBef>
                <a:spcPts val="0"/>
              </a:spcBef>
              <a:buNone/>
            </a:pPr>
            <a:r>
              <a:rPr lang="en"/>
              <a:t>Janet Brown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65500" y="1151100"/>
            <a:ext cx="4045200" cy="1564500"/>
          </a:xfrm>
          <a:prstGeom prst="rect">
            <a:avLst/>
          </a:prstGeom>
        </p:spPr>
        <p:txBody>
          <a:bodyPr lIns="91425" tIns="91425" rIns="91425" bIns="91425" anchor="b" anchorCtr="0">
            <a:noAutofit/>
          </a:bodyPr>
          <a:lstStyle/>
          <a:p>
            <a:pPr lvl="0" rtl="0">
              <a:spcBef>
                <a:spcPts val="0"/>
              </a:spcBef>
              <a:buNone/>
            </a:pPr>
            <a:r>
              <a:rPr lang="en"/>
              <a:t>Tell the Story</a:t>
            </a:r>
          </a:p>
        </p:txBody>
      </p:sp>
      <p:sp>
        <p:nvSpPr>
          <p:cNvPr id="165" name="Shape 165"/>
          <p:cNvSpPr txBox="1">
            <a:spLocks noGrp="1"/>
          </p:cNvSpPr>
          <p:nvPr>
            <p:ph type="subTitle" idx="1"/>
          </p:nvPr>
        </p:nvSpPr>
        <p:spPr>
          <a:xfrm>
            <a:off x="265500" y="2769001"/>
            <a:ext cx="4045200" cy="1269300"/>
          </a:xfrm>
          <a:prstGeom prst="rect">
            <a:avLst/>
          </a:prstGeom>
        </p:spPr>
        <p:txBody>
          <a:bodyPr lIns="91425" tIns="91425" rIns="91425" bIns="91425" anchor="t" anchorCtr="0">
            <a:noAutofit/>
          </a:bodyPr>
          <a:lstStyle/>
          <a:p>
            <a:pPr lvl="0" rtl="0">
              <a:spcBef>
                <a:spcPts val="0"/>
              </a:spcBef>
              <a:buNone/>
            </a:pPr>
            <a:r>
              <a:rPr lang="en"/>
              <a:t>breathe life into the numbers</a:t>
            </a:r>
          </a:p>
        </p:txBody>
      </p:sp>
      <p:sp>
        <p:nvSpPr>
          <p:cNvPr id="166" name="Shape 16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spcAft>
                <a:spcPts val="600"/>
              </a:spcAft>
            </a:pPr>
            <a:r>
              <a:rPr lang="en" dirty="0"/>
              <a:t>Revenue Projections</a:t>
            </a:r>
          </a:p>
          <a:p>
            <a:pPr marL="914400" lvl="1" indent="-228600" rtl="0">
              <a:spcBef>
                <a:spcPts val="0"/>
              </a:spcBef>
              <a:spcAft>
                <a:spcPts val="600"/>
              </a:spcAft>
            </a:pPr>
            <a:r>
              <a:rPr lang="en" dirty="0"/>
              <a:t>Standards</a:t>
            </a:r>
          </a:p>
          <a:p>
            <a:pPr marL="914400" lvl="1" indent="-228600" rtl="0">
              <a:spcBef>
                <a:spcPts val="0"/>
              </a:spcBef>
              <a:spcAft>
                <a:spcPts val="600"/>
              </a:spcAft>
            </a:pPr>
            <a:r>
              <a:rPr lang="en" dirty="0"/>
              <a:t>Revenue-sharing agreements</a:t>
            </a:r>
          </a:p>
          <a:p>
            <a:pPr marL="914400" lvl="1" indent="-228600" rtl="0">
              <a:spcBef>
                <a:spcPts val="0"/>
              </a:spcBef>
              <a:spcAft>
                <a:spcPts val="600"/>
              </a:spcAft>
            </a:pPr>
            <a:r>
              <a:rPr lang="en" dirty="0"/>
              <a:t>Other</a:t>
            </a:r>
            <a:br>
              <a:rPr lang="en" dirty="0"/>
            </a:br>
            <a:endParaRPr lang="en" dirty="0"/>
          </a:p>
          <a:p>
            <a:pPr marL="457200" lvl="0" indent="-228600" rtl="0">
              <a:spcBef>
                <a:spcPts val="0"/>
              </a:spcBef>
              <a:spcAft>
                <a:spcPts val="600"/>
              </a:spcAft>
            </a:pPr>
            <a:r>
              <a:rPr lang="en" dirty="0"/>
              <a:t>Expenditures Projections</a:t>
            </a:r>
          </a:p>
          <a:p>
            <a:pPr marL="914400" lvl="1" indent="-228600" rtl="0">
              <a:spcBef>
                <a:spcPts val="0"/>
              </a:spcBef>
              <a:spcAft>
                <a:spcPts val="600"/>
              </a:spcAft>
            </a:pPr>
            <a:r>
              <a:rPr lang="en" dirty="0"/>
              <a:t>Metrics from Standards</a:t>
            </a:r>
          </a:p>
          <a:p>
            <a:pPr marL="914400" lvl="1" indent="-228600" rtl="0">
              <a:spcBef>
                <a:spcPts val="0"/>
              </a:spcBef>
              <a:spcAft>
                <a:spcPts val="600"/>
              </a:spcAft>
            </a:pPr>
            <a:r>
              <a:rPr lang="en" dirty="0"/>
              <a:t>Metrics NOT from Standards</a:t>
            </a:r>
          </a:p>
          <a:p>
            <a:pPr marL="914400" lvl="1" indent="-228600" rtl="0">
              <a:spcBef>
                <a:spcPts val="0"/>
              </a:spcBef>
              <a:spcAft>
                <a:spcPts val="600"/>
              </a:spcAft>
            </a:pPr>
            <a:r>
              <a:rPr lang="en" dirty="0"/>
              <a:t>Cost Accounting</a:t>
            </a:r>
            <a:br>
              <a:rPr lang="en" dirty="0"/>
            </a:br>
            <a:endParaRPr lang="en" dirty="0"/>
          </a:p>
          <a:p>
            <a:pPr marL="457200" lvl="0" indent="-228600" rtl="0">
              <a:spcBef>
                <a:spcPts val="0"/>
              </a:spcBef>
              <a:spcAft>
                <a:spcPts val="600"/>
              </a:spcAft>
            </a:pPr>
            <a:r>
              <a:rPr lang="en" dirty="0"/>
              <a:t>Depreciation and Forecasting</a:t>
            </a:r>
          </a:p>
          <a:p>
            <a:pPr marL="914400" lvl="1" indent="-228600" rtl="0">
              <a:spcBef>
                <a:spcPts val="0"/>
              </a:spcBef>
              <a:spcAft>
                <a:spcPts val="600"/>
              </a:spcAft>
            </a:pPr>
            <a:r>
              <a:rPr lang="en" dirty="0"/>
              <a:t>Capital</a:t>
            </a:r>
          </a:p>
          <a:p>
            <a:pPr marL="914400" lvl="1" indent="-228600" rtl="0">
              <a:spcBef>
                <a:spcPts val="0"/>
              </a:spcBef>
              <a:spcAft>
                <a:spcPts val="600"/>
              </a:spcAft>
            </a:pPr>
            <a:r>
              <a:rPr lang="en" sz="1400" dirty="0"/>
              <a:t>Operating</a:t>
            </a:r>
          </a:p>
          <a:p>
            <a:pPr marL="914400" lvl="1" indent="-228600" rtl="0">
              <a:spcBef>
                <a:spcPts val="0"/>
              </a:spcBef>
              <a:spcAft>
                <a:spcPts val="600"/>
              </a:spcAft>
            </a:pPr>
            <a:r>
              <a:rPr lang="en" dirty="0"/>
              <a:t>Procurement Process/Timelines</a:t>
            </a:r>
          </a:p>
          <a:p>
            <a:pPr marL="914400" lvl="1" indent="-228600" rtl="0">
              <a:spcBef>
                <a:spcPts val="0"/>
              </a:spcBef>
            </a:pPr>
            <a:r>
              <a:rPr lang="en" dirty="0"/>
              <a:t>Cycles (Annual &amp; Multi-Year)</a:t>
            </a:r>
            <a:br>
              <a:rPr lang="en" dirty="0"/>
            </a:br>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49300" y="334525"/>
            <a:ext cx="8507100" cy="687000"/>
          </a:xfrm>
          <a:prstGeom prst="rect">
            <a:avLst/>
          </a:prstGeom>
        </p:spPr>
        <p:txBody>
          <a:bodyPr lIns="91425" tIns="91425" rIns="91425" bIns="91425" anchor="t" anchorCtr="0">
            <a:noAutofit/>
          </a:bodyPr>
          <a:lstStyle/>
          <a:p>
            <a:pPr lvl="0" rtl="0">
              <a:spcBef>
                <a:spcPts val="0"/>
              </a:spcBef>
              <a:buNone/>
            </a:pPr>
            <a:r>
              <a:rPr lang="en"/>
              <a:t>The Time-Value of Money (Opportunity Cost)</a:t>
            </a:r>
          </a:p>
        </p:txBody>
      </p:sp>
      <p:sp>
        <p:nvSpPr>
          <p:cNvPr id="172" name="Shape 172"/>
          <p:cNvSpPr txBox="1">
            <a:spLocks noGrp="1"/>
          </p:cNvSpPr>
          <p:nvPr>
            <p:ph type="body" idx="2"/>
          </p:nvPr>
        </p:nvSpPr>
        <p:spPr>
          <a:xfrm>
            <a:off x="515300" y="1267750"/>
            <a:ext cx="7863900" cy="2880300"/>
          </a:xfrm>
          <a:prstGeom prst="rect">
            <a:avLst/>
          </a:prstGeom>
        </p:spPr>
        <p:txBody>
          <a:bodyPr lIns="91425" tIns="91425" rIns="91425" bIns="91425" anchor="t" anchorCtr="0">
            <a:noAutofit/>
          </a:bodyPr>
          <a:lstStyle/>
          <a:p>
            <a:pPr lvl="0" rtl="0">
              <a:spcBef>
                <a:spcPts val="0"/>
              </a:spcBef>
              <a:buNone/>
            </a:pPr>
            <a:r>
              <a:rPr lang="en" sz="1800" b="1"/>
              <a:t>The Cost of a </a:t>
            </a:r>
            <a:r>
              <a:rPr lang="en" sz="1800" b="1" u="sng"/>
              <a:t>two-hour</a:t>
            </a:r>
            <a:r>
              <a:rPr lang="en" sz="1800" b="1"/>
              <a:t> Principals’ Meeting in Chesterfield?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49300" y="334525"/>
            <a:ext cx="8507100" cy="687000"/>
          </a:xfrm>
          <a:prstGeom prst="rect">
            <a:avLst/>
          </a:prstGeom>
        </p:spPr>
        <p:txBody>
          <a:bodyPr lIns="91425" tIns="91425" rIns="91425" bIns="91425" anchor="t" anchorCtr="0">
            <a:noAutofit/>
          </a:bodyPr>
          <a:lstStyle/>
          <a:p>
            <a:pPr lvl="0" rtl="0">
              <a:spcBef>
                <a:spcPts val="0"/>
              </a:spcBef>
              <a:buNone/>
            </a:pPr>
            <a:r>
              <a:rPr lang="en"/>
              <a:t>The Time-Value of Money (Opportunity Cost)</a:t>
            </a:r>
          </a:p>
        </p:txBody>
      </p:sp>
      <p:sp>
        <p:nvSpPr>
          <p:cNvPr id="178" name="Shape 178"/>
          <p:cNvSpPr txBox="1">
            <a:spLocks noGrp="1"/>
          </p:cNvSpPr>
          <p:nvPr>
            <p:ph type="body" idx="2"/>
          </p:nvPr>
        </p:nvSpPr>
        <p:spPr>
          <a:xfrm>
            <a:off x="515300" y="1267750"/>
            <a:ext cx="7863900" cy="2880300"/>
          </a:xfrm>
          <a:prstGeom prst="rect">
            <a:avLst/>
          </a:prstGeom>
        </p:spPr>
        <p:txBody>
          <a:bodyPr lIns="91425" tIns="91425" rIns="91425" bIns="91425" anchor="t" anchorCtr="0">
            <a:noAutofit/>
          </a:bodyPr>
          <a:lstStyle/>
          <a:p>
            <a:pPr lvl="0" rtl="0">
              <a:spcBef>
                <a:spcPts val="0"/>
              </a:spcBef>
              <a:spcAft>
                <a:spcPts val="600"/>
              </a:spcAft>
              <a:buNone/>
            </a:pPr>
            <a:r>
              <a:rPr lang="en" sz="1800" b="1" dirty="0"/>
              <a:t>The Cost of a </a:t>
            </a:r>
            <a:r>
              <a:rPr lang="en" sz="1800" b="1" u="sng" dirty="0"/>
              <a:t>two-hour</a:t>
            </a:r>
            <a:r>
              <a:rPr lang="en" sz="1800" b="1" dirty="0"/>
              <a:t> Principals’ Meeting in Chesterfield</a:t>
            </a:r>
          </a:p>
          <a:p>
            <a:pPr marL="457200" lvl="0" indent="-342900" rtl="0">
              <a:spcBef>
                <a:spcPts val="0"/>
              </a:spcBef>
              <a:spcAft>
                <a:spcPts val="600"/>
              </a:spcAft>
              <a:buSzPct val="100000"/>
            </a:pPr>
            <a:r>
              <a:rPr lang="en" sz="1800" dirty="0"/>
              <a:t>Utilities, custodial, staff support cost of facilities per hour = $25</a:t>
            </a:r>
          </a:p>
          <a:p>
            <a:pPr marL="457200" lvl="0" indent="-342900" rtl="0">
              <a:spcBef>
                <a:spcPts val="0"/>
              </a:spcBef>
              <a:spcAft>
                <a:spcPts val="600"/>
              </a:spcAft>
              <a:buSzPct val="100000"/>
            </a:pPr>
            <a:r>
              <a:rPr lang="en" sz="1800" dirty="0"/>
              <a:t>Coffee, water, and danish for 100 participants = $300</a:t>
            </a:r>
          </a:p>
          <a:p>
            <a:pPr marL="457200" lvl="0" indent="-342900" rtl="0">
              <a:spcBef>
                <a:spcPts val="0"/>
              </a:spcBef>
              <a:spcAft>
                <a:spcPts val="600"/>
              </a:spcAft>
              <a:buSzPct val="100000"/>
            </a:pPr>
            <a:r>
              <a:rPr lang="en" sz="1800" dirty="0"/>
              <a:t>64 principals; 26 central office participants (not including speakers)</a:t>
            </a:r>
          </a:p>
          <a:p>
            <a:pPr marL="457200" lvl="0" indent="-342900" rtl="0">
              <a:spcBef>
                <a:spcPts val="0"/>
              </a:spcBef>
              <a:spcAft>
                <a:spcPts val="600"/>
              </a:spcAft>
              <a:buSzPct val="100000"/>
            </a:pPr>
            <a:r>
              <a:rPr lang="en" sz="1800" dirty="0"/>
              <a:t>Average annual employee salary in attendance $100,000</a:t>
            </a:r>
          </a:p>
          <a:p>
            <a:pPr marL="457200" lvl="0" indent="-342900" rtl="0">
              <a:spcBef>
                <a:spcPts val="0"/>
              </a:spcBef>
              <a:spcAft>
                <a:spcPts val="600"/>
              </a:spcAft>
              <a:buSzPct val="100000"/>
            </a:pPr>
            <a:r>
              <a:rPr lang="en" sz="1800" dirty="0"/>
              <a:t>245-day annual contract with 8 hours a day</a:t>
            </a:r>
          </a:p>
          <a:p>
            <a:pPr marL="457200" lvl="0" indent="-342900" rtl="0">
              <a:spcBef>
                <a:spcPts val="0"/>
              </a:spcBef>
              <a:spcAft>
                <a:spcPts val="600"/>
              </a:spcAft>
              <a:buSzPct val="100000"/>
            </a:pPr>
            <a:r>
              <a:rPr lang="en" sz="1800" dirty="0"/>
              <a:t>Personnel cost per hour = $4592; personnel cost per minute = $76.53</a:t>
            </a:r>
          </a:p>
          <a:p>
            <a:pPr marL="457200" lvl="0" indent="-342900" rtl="0">
              <a:spcBef>
                <a:spcPts val="0"/>
              </a:spcBef>
              <a:buSzPct val="100000"/>
            </a:pPr>
            <a:r>
              <a:rPr lang="en" sz="1800" b="1" dirty="0"/>
              <a:t>Total Cost = $9534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49300" y="334525"/>
            <a:ext cx="8507100" cy="687000"/>
          </a:xfrm>
          <a:prstGeom prst="rect">
            <a:avLst/>
          </a:prstGeom>
        </p:spPr>
        <p:txBody>
          <a:bodyPr lIns="91425" tIns="91425" rIns="91425" bIns="91425" anchor="t" anchorCtr="0">
            <a:noAutofit/>
          </a:bodyPr>
          <a:lstStyle/>
          <a:p>
            <a:pPr lvl="0" rtl="0">
              <a:spcBef>
                <a:spcPts val="0"/>
              </a:spcBef>
              <a:buNone/>
            </a:pPr>
            <a:r>
              <a:rPr lang="en"/>
              <a:t>That...</a:t>
            </a:r>
          </a:p>
        </p:txBody>
      </p:sp>
      <p:sp>
        <p:nvSpPr>
          <p:cNvPr id="184" name="Shape 184"/>
          <p:cNvSpPr txBox="1">
            <a:spLocks noGrp="1"/>
          </p:cNvSpPr>
          <p:nvPr>
            <p:ph type="title"/>
          </p:nvPr>
        </p:nvSpPr>
        <p:spPr>
          <a:xfrm>
            <a:off x="5315375" y="2281650"/>
            <a:ext cx="3436800" cy="580200"/>
          </a:xfrm>
          <a:prstGeom prst="rect">
            <a:avLst/>
          </a:prstGeom>
        </p:spPr>
        <p:txBody>
          <a:bodyPr lIns="91425" tIns="91425" rIns="91425" bIns="91425" anchor="t" anchorCtr="0">
            <a:noAutofit/>
          </a:bodyPr>
          <a:lstStyle/>
          <a:p>
            <a:pPr lvl="0" algn="r" rtl="0">
              <a:spcBef>
                <a:spcPts val="0"/>
              </a:spcBef>
              <a:buNone/>
            </a:pPr>
            <a:r>
              <a:rPr lang="en"/>
              <a:t>versus ...This</a:t>
            </a:r>
          </a:p>
        </p:txBody>
      </p:sp>
      <p:graphicFrame>
        <p:nvGraphicFramePr>
          <p:cNvPr id="185" name="Shape 185"/>
          <p:cNvGraphicFramePr/>
          <p:nvPr/>
        </p:nvGraphicFramePr>
        <p:xfrm>
          <a:off x="349300" y="899750"/>
          <a:ext cx="8298625" cy="1280130"/>
        </p:xfrm>
        <a:graphic>
          <a:graphicData uri="http://schemas.openxmlformats.org/drawingml/2006/table">
            <a:tbl>
              <a:tblPr>
                <a:noFill/>
                <a:tableStyleId>{B1830C6C-E2B4-4ACC-9B66-6BFDF304690E}</a:tableStyleId>
              </a:tblPr>
              <a:tblGrid>
                <a:gridCol w="992000"/>
                <a:gridCol w="2327450"/>
                <a:gridCol w="1659725"/>
                <a:gridCol w="1659725"/>
                <a:gridCol w="1659725"/>
              </a:tblGrid>
              <a:tr h="381000">
                <a:tc>
                  <a:txBody>
                    <a:bodyPr/>
                    <a:lstStyle/>
                    <a:p>
                      <a:pPr lvl="0" rtl="0">
                        <a:spcBef>
                          <a:spcPts val="0"/>
                        </a:spcBef>
                        <a:buNone/>
                      </a:pPr>
                      <a:r>
                        <a:rPr lang="en" sz="1000" b="1" u="sng"/>
                        <a:t>Account</a:t>
                      </a:r>
                    </a:p>
                  </a:txBody>
                  <a:tcPr marL="91425" marR="91425" marT="91425" marB="91425"/>
                </a:tc>
                <a:tc>
                  <a:txBody>
                    <a:bodyPr/>
                    <a:lstStyle/>
                    <a:p>
                      <a:pPr lvl="0" rtl="0">
                        <a:spcBef>
                          <a:spcPts val="0"/>
                        </a:spcBef>
                        <a:buNone/>
                      </a:pPr>
                      <a:r>
                        <a:rPr lang="en" sz="1000" b="1" u="sng"/>
                        <a:t>Description</a:t>
                      </a:r>
                    </a:p>
                  </a:txBody>
                  <a:tcPr marL="91425" marR="91425" marT="91425" marB="91425"/>
                </a:tc>
                <a:tc>
                  <a:txBody>
                    <a:bodyPr/>
                    <a:lstStyle/>
                    <a:p>
                      <a:pPr lvl="0" rtl="0">
                        <a:spcBef>
                          <a:spcPts val="0"/>
                        </a:spcBef>
                        <a:buNone/>
                      </a:pPr>
                      <a:r>
                        <a:rPr lang="en" sz="1000" b="1" u="sng"/>
                        <a:t>FY 16 Actual</a:t>
                      </a:r>
                    </a:p>
                  </a:txBody>
                  <a:tcPr marL="91425" marR="91425" marT="91425" marB="91425"/>
                </a:tc>
                <a:tc>
                  <a:txBody>
                    <a:bodyPr/>
                    <a:lstStyle/>
                    <a:p>
                      <a:pPr lvl="0" rtl="0">
                        <a:spcBef>
                          <a:spcPts val="0"/>
                        </a:spcBef>
                        <a:buNone/>
                      </a:pPr>
                      <a:r>
                        <a:rPr lang="en" sz="1000" b="1" u="sng"/>
                        <a:t>FY 17 Adopted</a:t>
                      </a:r>
                    </a:p>
                  </a:txBody>
                  <a:tcPr marL="91425" marR="91425" marT="91425" marB="91425"/>
                </a:tc>
                <a:tc>
                  <a:txBody>
                    <a:bodyPr/>
                    <a:lstStyle/>
                    <a:p>
                      <a:pPr lvl="0" rtl="0">
                        <a:spcBef>
                          <a:spcPts val="0"/>
                        </a:spcBef>
                        <a:buNone/>
                      </a:pPr>
                      <a:r>
                        <a:rPr lang="en" sz="1000" b="1" u="sng"/>
                        <a:t>FY 18 Proposed</a:t>
                      </a:r>
                    </a:p>
                  </a:txBody>
                  <a:tcPr marL="91425" marR="91425" marT="91425" marB="91425"/>
                </a:tc>
              </a:tr>
              <a:tr h="381000">
                <a:tc>
                  <a:txBody>
                    <a:bodyPr/>
                    <a:lstStyle/>
                    <a:p>
                      <a:pPr lvl="0" rtl="0">
                        <a:spcBef>
                          <a:spcPts val="0"/>
                        </a:spcBef>
                        <a:buNone/>
                      </a:pPr>
                      <a:r>
                        <a:rPr lang="en" sz="1100"/>
                        <a:t>062120</a:t>
                      </a:r>
                    </a:p>
                  </a:txBody>
                  <a:tcPr marL="91425" marR="91425" marT="91425" marB="91425"/>
                </a:tc>
                <a:tc>
                  <a:txBody>
                    <a:bodyPr/>
                    <a:lstStyle/>
                    <a:p>
                      <a:pPr lvl="0" rtl="0">
                        <a:spcBef>
                          <a:spcPts val="0"/>
                        </a:spcBef>
                        <a:buNone/>
                      </a:pPr>
                      <a:r>
                        <a:rPr lang="en" sz="1100"/>
                        <a:t>Division Instructional Postage</a:t>
                      </a:r>
                    </a:p>
                  </a:txBody>
                  <a:tcPr marL="91425" marR="91425" marT="91425" marB="91425"/>
                </a:tc>
                <a:tc>
                  <a:txBody>
                    <a:bodyPr/>
                    <a:lstStyle/>
                    <a:p>
                      <a:pPr lvl="0" rtl="0">
                        <a:spcBef>
                          <a:spcPts val="0"/>
                        </a:spcBef>
                        <a:buNone/>
                      </a:pPr>
                      <a:r>
                        <a:rPr lang="en" sz="1100"/>
                        <a:t>$4875.60</a:t>
                      </a:r>
                    </a:p>
                  </a:txBody>
                  <a:tcPr marL="91425" marR="91425" marT="91425" marB="91425"/>
                </a:tc>
                <a:tc>
                  <a:txBody>
                    <a:bodyPr/>
                    <a:lstStyle/>
                    <a:p>
                      <a:pPr lvl="0" rtl="0">
                        <a:spcBef>
                          <a:spcPts val="0"/>
                        </a:spcBef>
                        <a:buNone/>
                      </a:pPr>
                      <a:r>
                        <a:rPr lang="en" sz="1100"/>
                        <a:t>$5000.00</a:t>
                      </a:r>
                    </a:p>
                  </a:txBody>
                  <a:tcPr marL="91425" marR="91425" marT="91425" marB="91425"/>
                </a:tc>
                <a:tc>
                  <a:txBody>
                    <a:bodyPr/>
                    <a:lstStyle/>
                    <a:p>
                      <a:pPr lvl="0" rtl="0">
                        <a:spcBef>
                          <a:spcPts val="0"/>
                        </a:spcBef>
                        <a:buNone/>
                      </a:pPr>
                      <a:r>
                        <a:rPr lang="en" sz="1100"/>
                        <a:t>$5000.00</a:t>
                      </a:r>
                    </a:p>
                  </a:txBody>
                  <a:tcPr marL="91425" marR="91425" marT="91425" marB="91425"/>
                </a:tc>
              </a:tr>
              <a:tr h="381000">
                <a:tc gridSpan="5">
                  <a:txBody>
                    <a:bodyPr/>
                    <a:lstStyle/>
                    <a:p>
                      <a:pPr lvl="0" rtl="0">
                        <a:spcBef>
                          <a:spcPts val="0"/>
                        </a:spcBef>
                        <a:buNone/>
                      </a:pPr>
                      <a:r>
                        <a:rPr lang="en" sz="1100" u="sng"/>
                        <a:t>Note:</a:t>
                      </a:r>
                    </a:p>
                    <a:p>
                      <a:pPr lvl="0" rtl="0">
                        <a:spcBef>
                          <a:spcPts val="0"/>
                        </a:spcBef>
                        <a:buNone/>
                      </a:pPr>
                      <a:r>
                        <a:rPr lang="en" sz="1100"/>
                        <a:t>062120 - Postage for division-level instructional department</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186" name="Shape 186"/>
          <p:cNvGraphicFramePr/>
          <p:nvPr/>
        </p:nvGraphicFramePr>
        <p:xfrm>
          <a:off x="453525" y="2956000"/>
          <a:ext cx="8298625" cy="1447770"/>
        </p:xfrm>
        <a:graphic>
          <a:graphicData uri="http://schemas.openxmlformats.org/drawingml/2006/table">
            <a:tbl>
              <a:tblPr>
                <a:noFill/>
                <a:tableStyleId>{B1830C6C-E2B4-4ACC-9B66-6BFDF304690E}</a:tableStyleId>
              </a:tblPr>
              <a:tblGrid>
                <a:gridCol w="992000"/>
                <a:gridCol w="2327450"/>
                <a:gridCol w="1659725"/>
                <a:gridCol w="1659725"/>
                <a:gridCol w="1659725"/>
              </a:tblGrid>
              <a:tr h="381000">
                <a:tc>
                  <a:txBody>
                    <a:bodyPr/>
                    <a:lstStyle/>
                    <a:p>
                      <a:pPr lvl="0" rtl="0">
                        <a:spcBef>
                          <a:spcPts val="0"/>
                        </a:spcBef>
                        <a:buNone/>
                      </a:pPr>
                      <a:r>
                        <a:rPr lang="en" sz="1000" b="1" u="sng"/>
                        <a:t>Account</a:t>
                      </a:r>
                    </a:p>
                  </a:txBody>
                  <a:tcPr marL="91425" marR="91425" marT="91425" marB="91425"/>
                </a:tc>
                <a:tc>
                  <a:txBody>
                    <a:bodyPr/>
                    <a:lstStyle/>
                    <a:p>
                      <a:pPr lvl="0" rtl="0">
                        <a:spcBef>
                          <a:spcPts val="0"/>
                        </a:spcBef>
                        <a:buNone/>
                      </a:pPr>
                      <a:r>
                        <a:rPr lang="en" sz="1000" b="1" u="sng"/>
                        <a:t>Description</a:t>
                      </a:r>
                    </a:p>
                  </a:txBody>
                  <a:tcPr marL="91425" marR="91425" marT="91425" marB="91425"/>
                </a:tc>
                <a:tc>
                  <a:txBody>
                    <a:bodyPr/>
                    <a:lstStyle/>
                    <a:p>
                      <a:pPr lvl="0" rtl="0">
                        <a:spcBef>
                          <a:spcPts val="0"/>
                        </a:spcBef>
                        <a:buNone/>
                      </a:pPr>
                      <a:r>
                        <a:rPr lang="en" sz="1000" b="1" u="sng"/>
                        <a:t>FY 16 Actual</a:t>
                      </a:r>
                    </a:p>
                  </a:txBody>
                  <a:tcPr marL="91425" marR="91425" marT="91425" marB="91425"/>
                </a:tc>
                <a:tc>
                  <a:txBody>
                    <a:bodyPr/>
                    <a:lstStyle/>
                    <a:p>
                      <a:pPr lvl="0" rtl="0">
                        <a:spcBef>
                          <a:spcPts val="0"/>
                        </a:spcBef>
                        <a:buNone/>
                      </a:pPr>
                      <a:r>
                        <a:rPr lang="en" sz="1000" b="1" u="sng"/>
                        <a:t>FY 17 Adopted</a:t>
                      </a:r>
                    </a:p>
                  </a:txBody>
                  <a:tcPr marL="91425" marR="91425" marT="91425" marB="91425"/>
                </a:tc>
                <a:tc>
                  <a:txBody>
                    <a:bodyPr/>
                    <a:lstStyle/>
                    <a:p>
                      <a:pPr lvl="0" rtl="0">
                        <a:spcBef>
                          <a:spcPts val="0"/>
                        </a:spcBef>
                        <a:buNone/>
                      </a:pPr>
                      <a:r>
                        <a:rPr lang="en" sz="1000" b="1" u="sng"/>
                        <a:t>FY 18 Proposed</a:t>
                      </a:r>
                    </a:p>
                  </a:txBody>
                  <a:tcPr marL="91425" marR="91425" marT="91425" marB="91425"/>
                </a:tc>
              </a:tr>
              <a:tr h="381000">
                <a:tc>
                  <a:txBody>
                    <a:bodyPr/>
                    <a:lstStyle/>
                    <a:p>
                      <a:pPr lvl="0" rtl="0">
                        <a:spcBef>
                          <a:spcPts val="0"/>
                        </a:spcBef>
                        <a:buNone/>
                      </a:pPr>
                      <a:r>
                        <a:rPr lang="en" sz="1100"/>
                        <a:t>062120</a:t>
                      </a:r>
                    </a:p>
                  </a:txBody>
                  <a:tcPr marL="91425" marR="91425" marT="91425" marB="91425"/>
                </a:tc>
                <a:tc>
                  <a:txBody>
                    <a:bodyPr/>
                    <a:lstStyle/>
                    <a:p>
                      <a:pPr lvl="0" rtl="0">
                        <a:spcBef>
                          <a:spcPts val="0"/>
                        </a:spcBef>
                        <a:buNone/>
                      </a:pPr>
                      <a:r>
                        <a:rPr lang="en" sz="1100"/>
                        <a:t>Division Instructional Postage</a:t>
                      </a:r>
                    </a:p>
                  </a:txBody>
                  <a:tcPr marL="91425" marR="91425" marT="91425" marB="91425"/>
                </a:tc>
                <a:tc>
                  <a:txBody>
                    <a:bodyPr/>
                    <a:lstStyle/>
                    <a:p>
                      <a:pPr lvl="0" rtl="0">
                        <a:spcBef>
                          <a:spcPts val="0"/>
                        </a:spcBef>
                        <a:buNone/>
                      </a:pPr>
                      <a:r>
                        <a:rPr lang="en" sz="1100"/>
                        <a:t>$4875.60</a:t>
                      </a:r>
                    </a:p>
                  </a:txBody>
                  <a:tcPr marL="91425" marR="91425" marT="91425" marB="91425"/>
                </a:tc>
                <a:tc>
                  <a:txBody>
                    <a:bodyPr/>
                    <a:lstStyle/>
                    <a:p>
                      <a:pPr lvl="0" rtl="0">
                        <a:spcBef>
                          <a:spcPts val="0"/>
                        </a:spcBef>
                        <a:buNone/>
                      </a:pPr>
                      <a:r>
                        <a:rPr lang="en" sz="1100"/>
                        <a:t>$5000.00</a:t>
                      </a:r>
                    </a:p>
                  </a:txBody>
                  <a:tcPr marL="91425" marR="91425" marT="91425" marB="91425"/>
                </a:tc>
                <a:tc>
                  <a:txBody>
                    <a:bodyPr/>
                    <a:lstStyle/>
                    <a:p>
                      <a:pPr lvl="0" rtl="0">
                        <a:spcBef>
                          <a:spcPts val="0"/>
                        </a:spcBef>
                        <a:buNone/>
                      </a:pPr>
                      <a:r>
                        <a:rPr lang="en" sz="1100"/>
                        <a:t>$5000.00</a:t>
                      </a:r>
                    </a:p>
                  </a:txBody>
                  <a:tcPr marL="91425" marR="91425" marT="91425" marB="91425"/>
                </a:tc>
              </a:tr>
              <a:tr h="381000">
                <a:tc gridSpan="5">
                  <a:txBody>
                    <a:bodyPr/>
                    <a:lstStyle/>
                    <a:p>
                      <a:pPr lvl="0" rtl="0">
                        <a:spcBef>
                          <a:spcPts val="0"/>
                        </a:spcBef>
                        <a:buNone/>
                      </a:pPr>
                      <a:r>
                        <a:rPr lang="en" sz="1100" u="sng"/>
                        <a:t>Note:</a:t>
                      </a:r>
                    </a:p>
                    <a:p>
                      <a:pPr lvl="0" rtl="0">
                        <a:spcBef>
                          <a:spcPts val="0"/>
                        </a:spcBef>
                        <a:buNone/>
                      </a:pPr>
                      <a:r>
                        <a:rPr lang="en" sz="1100"/>
                        <a:t>062120 - Postage for 10,000 high school PSAT score reports at $0.47.   Postage for approximately 375 other parcels at an average rate of $0.47 for required office correspondence; correspondence to include letters to parents and the VDOE.</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8450" y="136300"/>
            <a:ext cx="8507100" cy="687000"/>
          </a:xfrm>
          <a:prstGeom prst="rect">
            <a:avLst/>
          </a:prstGeom>
        </p:spPr>
        <p:txBody>
          <a:bodyPr lIns="91425" tIns="91425" rIns="91425" bIns="91425" anchor="t" anchorCtr="0">
            <a:noAutofit/>
          </a:bodyPr>
          <a:lstStyle/>
          <a:p>
            <a:pPr lvl="0" rtl="0">
              <a:spcBef>
                <a:spcPts val="0"/>
              </a:spcBef>
              <a:buNone/>
            </a:pPr>
            <a:r>
              <a:rPr lang="en"/>
              <a:t>Forecasting:  Asset replacement</a:t>
            </a:r>
          </a:p>
        </p:txBody>
      </p:sp>
      <p:pic>
        <p:nvPicPr>
          <p:cNvPr id="192" name="Shape 192"/>
          <p:cNvPicPr preferRelativeResize="0"/>
          <p:nvPr/>
        </p:nvPicPr>
        <p:blipFill rotWithShape="1">
          <a:blip r:embed="rId3">
            <a:alphaModFix/>
          </a:blip>
          <a:srcRect l="5586" t="29722" r="34665" b="12076"/>
          <a:stretch/>
        </p:blipFill>
        <p:spPr>
          <a:xfrm>
            <a:off x="954850" y="702250"/>
            <a:ext cx="6827049" cy="373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8450" y="136300"/>
            <a:ext cx="8507100" cy="687000"/>
          </a:xfrm>
          <a:prstGeom prst="rect">
            <a:avLst/>
          </a:prstGeom>
        </p:spPr>
        <p:txBody>
          <a:bodyPr lIns="91425" tIns="91425" rIns="91425" bIns="91425" anchor="t" anchorCtr="0">
            <a:noAutofit/>
          </a:bodyPr>
          <a:lstStyle/>
          <a:p>
            <a:pPr lvl="0" rtl="0">
              <a:spcBef>
                <a:spcPts val="0"/>
              </a:spcBef>
              <a:buNone/>
            </a:pPr>
            <a:r>
              <a:rPr lang="en"/>
              <a:t>Forecasting:  Asset replacement</a:t>
            </a:r>
          </a:p>
        </p:txBody>
      </p:sp>
      <p:pic>
        <p:nvPicPr>
          <p:cNvPr id="198" name="Shape 198"/>
          <p:cNvPicPr preferRelativeResize="0"/>
          <p:nvPr/>
        </p:nvPicPr>
        <p:blipFill rotWithShape="1">
          <a:blip r:embed="rId3">
            <a:alphaModFix/>
          </a:blip>
          <a:srcRect l="5586" t="29722" r="34665" b="12076"/>
          <a:stretch/>
        </p:blipFill>
        <p:spPr>
          <a:xfrm>
            <a:off x="954850" y="702250"/>
            <a:ext cx="6827049" cy="3739000"/>
          </a:xfrm>
          <a:prstGeom prst="rect">
            <a:avLst/>
          </a:prstGeom>
          <a:noFill/>
          <a:ln>
            <a:noFill/>
          </a:ln>
        </p:spPr>
      </p:pic>
      <p:pic>
        <p:nvPicPr>
          <p:cNvPr id="199" name="Shape 199"/>
          <p:cNvPicPr preferRelativeResize="0"/>
          <p:nvPr/>
        </p:nvPicPr>
        <p:blipFill>
          <a:blip r:embed="rId4">
            <a:alphaModFix/>
          </a:blip>
          <a:stretch>
            <a:fillRect/>
          </a:stretch>
        </p:blipFill>
        <p:spPr>
          <a:xfrm>
            <a:off x="1662852" y="1371600"/>
            <a:ext cx="7162699" cy="1977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598100" y="2152347"/>
            <a:ext cx="8222100" cy="838800"/>
          </a:xfrm>
          <a:prstGeom prst="rect">
            <a:avLst/>
          </a:prstGeom>
        </p:spPr>
        <p:txBody>
          <a:bodyPr lIns="91425" tIns="91425" rIns="91425" bIns="91425" anchor="ctr" anchorCtr="0">
            <a:noAutofit/>
          </a:bodyPr>
          <a:lstStyle/>
          <a:p>
            <a:pPr lvl="0" rtl="0">
              <a:spcBef>
                <a:spcPts val="0"/>
              </a:spcBef>
              <a:buNone/>
            </a:pPr>
            <a:r>
              <a:rPr lang="en"/>
              <a:t>When things go wrong! </a:t>
            </a:r>
          </a:p>
          <a:p>
            <a:pPr lvl="0" rtl="0">
              <a:spcBef>
                <a:spcPts val="0"/>
              </a:spcBef>
              <a:buNone/>
            </a:pPr>
            <a:r>
              <a:rPr lang="en" sz="2400"/>
              <a:t>how to respond in times of crisis</a:t>
            </a:r>
          </a:p>
        </p:txBody>
      </p:sp>
      <p:sp>
        <p:nvSpPr>
          <p:cNvPr id="205" name="Shape 205"/>
          <p:cNvSpPr txBox="1">
            <a:spLocks noGrp="1"/>
          </p:cNvSpPr>
          <p:nvPr>
            <p:ph type="subTitle" idx="4294967295"/>
          </p:nvPr>
        </p:nvSpPr>
        <p:spPr>
          <a:xfrm>
            <a:off x="659050" y="3764170"/>
            <a:ext cx="8222100" cy="1171800"/>
          </a:xfrm>
          <a:prstGeom prst="rect">
            <a:avLst/>
          </a:prstGeom>
        </p:spPr>
        <p:txBody>
          <a:bodyPr lIns="91425" tIns="91425" rIns="91425" bIns="91425" anchor="t" anchorCtr="0">
            <a:noAutofit/>
          </a:bodyPr>
          <a:lstStyle/>
          <a:p>
            <a:pPr lvl="0" algn="r" rtl="0">
              <a:spcBef>
                <a:spcPts val="0"/>
              </a:spcBef>
              <a:buNone/>
            </a:pPr>
            <a:r>
              <a:rPr lang="en" sz="1400" b="1">
                <a:solidFill>
                  <a:srgbClr val="FFFFFF"/>
                </a:solidFill>
              </a:rPr>
              <a:t>Janet Brown</a:t>
            </a:r>
            <a:r>
              <a:rPr lang="en" sz="1200">
                <a:solidFill>
                  <a:srgbClr val="FFFFFF"/>
                </a:solidFill>
              </a:rPr>
              <a:t/>
            </a:r>
            <a:br>
              <a:rPr lang="en" sz="1200">
                <a:solidFill>
                  <a:srgbClr val="FFFFFF"/>
                </a:solidFill>
              </a:rPr>
            </a:br>
            <a:r>
              <a:rPr lang="en" sz="1200" i="1">
                <a:solidFill>
                  <a:srgbClr val="FFFFFF"/>
                </a:solidFill>
              </a:rPr>
              <a:t>Financial Consultant / Interim Finance Director</a:t>
            </a:r>
            <a:r>
              <a:rPr lang="en" sz="1200">
                <a:solidFill>
                  <a:srgbClr val="FFFFFF"/>
                </a:solidFill>
              </a:rPr>
              <a:t/>
            </a:r>
            <a:br>
              <a:rPr lang="en" sz="1200">
                <a:solidFill>
                  <a:srgbClr val="FFFFFF"/>
                </a:solidFill>
              </a:rPr>
            </a:br>
            <a:r>
              <a:rPr lang="en" sz="1200">
                <a:solidFill>
                  <a:srgbClr val="FFFFFF"/>
                </a:solidFill>
              </a:rPr>
              <a:t>Buchanan County Public Schools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49300" y="334525"/>
            <a:ext cx="7407000" cy="981000"/>
          </a:xfrm>
          <a:prstGeom prst="rect">
            <a:avLst/>
          </a:prstGeom>
        </p:spPr>
        <p:txBody>
          <a:bodyPr lIns="91425" tIns="91425" rIns="91425" bIns="91425" anchor="t" anchorCtr="0">
            <a:noAutofit/>
          </a:bodyPr>
          <a:lstStyle/>
          <a:p>
            <a:pPr lvl="0" rtl="0">
              <a:spcBef>
                <a:spcPts val="0"/>
              </a:spcBef>
              <a:buNone/>
            </a:pPr>
            <a:r>
              <a:rPr lang="en"/>
              <a:t>Tips</a:t>
            </a:r>
          </a:p>
        </p:txBody>
      </p:sp>
      <p:sp>
        <p:nvSpPr>
          <p:cNvPr id="211" name="Shape 211"/>
          <p:cNvSpPr txBox="1">
            <a:spLocks noGrp="1"/>
          </p:cNvSpPr>
          <p:nvPr>
            <p:ph type="body" idx="2"/>
          </p:nvPr>
        </p:nvSpPr>
        <p:spPr>
          <a:xfrm>
            <a:off x="515300" y="1267750"/>
            <a:ext cx="7863900" cy="2880300"/>
          </a:xfrm>
          <a:prstGeom prst="rect">
            <a:avLst/>
          </a:prstGeom>
        </p:spPr>
        <p:txBody>
          <a:bodyPr lIns="91425" tIns="91425" rIns="91425" bIns="91425" anchor="t" anchorCtr="0">
            <a:noAutofit/>
          </a:bodyPr>
          <a:lstStyle/>
          <a:p>
            <a:pPr marL="457200" lvl="0" indent="-419100" rtl="0">
              <a:spcBef>
                <a:spcPts val="0"/>
              </a:spcBef>
              <a:buSzPct val="100000"/>
              <a:buAutoNum type="arabicPeriod"/>
            </a:pPr>
            <a:r>
              <a:rPr lang="en" sz="3000" b="1"/>
              <a:t> Re-examine  your internal controls</a:t>
            </a:r>
          </a:p>
        </p:txBody>
      </p:sp>
      <p:pic>
        <p:nvPicPr>
          <p:cNvPr id="212" name="Shape 212" descr="Thinking, Challenge, Hammer ..."/>
          <p:cNvPicPr preferRelativeResize="0"/>
          <p:nvPr/>
        </p:nvPicPr>
        <p:blipFill>
          <a:blip r:embed="rId3">
            <a:alphaModFix/>
          </a:blip>
          <a:stretch>
            <a:fillRect/>
          </a:stretch>
        </p:blipFill>
        <p:spPr>
          <a:xfrm>
            <a:off x="2097224" y="1943700"/>
            <a:ext cx="4253075" cy="319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49300" y="334525"/>
            <a:ext cx="7407000" cy="981000"/>
          </a:xfrm>
          <a:prstGeom prst="rect">
            <a:avLst/>
          </a:prstGeom>
        </p:spPr>
        <p:txBody>
          <a:bodyPr lIns="91425" tIns="91425" rIns="91425" bIns="91425" anchor="t" anchorCtr="0">
            <a:noAutofit/>
          </a:bodyPr>
          <a:lstStyle/>
          <a:p>
            <a:pPr lvl="0" rtl="0">
              <a:spcBef>
                <a:spcPts val="0"/>
              </a:spcBef>
              <a:buNone/>
            </a:pPr>
            <a:r>
              <a:rPr lang="en"/>
              <a:t>Tips</a:t>
            </a:r>
          </a:p>
        </p:txBody>
      </p:sp>
      <p:sp>
        <p:nvSpPr>
          <p:cNvPr id="218" name="Shape 218"/>
          <p:cNvSpPr txBox="1">
            <a:spLocks noGrp="1"/>
          </p:cNvSpPr>
          <p:nvPr>
            <p:ph type="body" idx="2"/>
          </p:nvPr>
        </p:nvSpPr>
        <p:spPr>
          <a:xfrm>
            <a:off x="609025" y="1021725"/>
            <a:ext cx="6174900" cy="1333200"/>
          </a:xfrm>
          <a:prstGeom prst="rect">
            <a:avLst/>
          </a:prstGeom>
        </p:spPr>
        <p:txBody>
          <a:bodyPr lIns="91425" tIns="91425" rIns="91425" bIns="91425" anchor="t" anchorCtr="0">
            <a:noAutofit/>
          </a:bodyPr>
          <a:lstStyle/>
          <a:p>
            <a:pPr lvl="0" rtl="0">
              <a:spcBef>
                <a:spcPts val="0"/>
              </a:spcBef>
              <a:buNone/>
            </a:pPr>
            <a:r>
              <a:rPr lang="en" sz="3000" b="1"/>
              <a:t>2.  Review State Funds and Federal Grant Guidelines for compliance!</a:t>
            </a:r>
          </a:p>
        </p:txBody>
      </p:sp>
      <p:pic>
        <p:nvPicPr>
          <p:cNvPr id="219" name="Shape 219" descr="Free Download"/>
          <p:cNvPicPr preferRelativeResize="0"/>
          <p:nvPr/>
        </p:nvPicPr>
        <p:blipFill>
          <a:blip r:embed="rId3">
            <a:alphaModFix/>
          </a:blip>
          <a:stretch>
            <a:fillRect/>
          </a:stretch>
        </p:blipFill>
        <p:spPr>
          <a:xfrm>
            <a:off x="5787375" y="2214450"/>
            <a:ext cx="3356625" cy="2237750"/>
          </a:xfrm>
          <a:prstGeom prst="rect">
            <a:avLst/>
          </a:prstGeom>
          <a:noFill/>
          <a:ln>
            <a:noFill/>
          </a:ln>
        </p:spPr>
      </p:pic>
      <p:pic>
        <p:nvPicPr>
          <p:cNvPr id="220" name="Shape 220" descr="Magnifying Glass, Search ..."/>
          <p:cNvPicPr preferRelativeResize="0"/>
          <p:nvPr/>
        </p:nvPicPr>
        <p:blipFill>
          <a:blip r:embed="rId4">
            <a:alphaModFix/>
          </a:blip>
          <a:stretch>
            <a:fillRect/>
          </a:stretch>
        </p:blipFill>
        <p:spPr>
          <a:xfrm>
            <a:off x="3919200" y="2354925"/>
            <a:ext cx="2237749" cy="2237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49300" y="334525"/>
            <a:ext cx="7407000" cy="981000"/>
          </a:xfrm>
          <a:prstGeom prst="rect">
            <a:avLst/>
          </a:prstGeom>
        </p:spPr>
        <p:txBody>
          <a:bodyPr lIns="91425" tIns="91425" rIns="91425" bIns="91425" anchor="t" anchorCtr="0">
            <a:noAutofit/>
          </a:bodyPr>
          <a:lstStyle/>
          <a:p>
            <a:pPr lvl="0">
              <a:spcBef>
                <a:spcPts val="0"/>
              </a:spcBef>
              <a:buNone/>
            </a:pPr>
            <a:r>
              <a:rPr lang="en"/>
              <a:t>Tips</a:t>
            </a:r>
          </a:p>
          <a:p>
            <a:pPr lvl="0">
              <a:spcBef>
                <a:spcPts val="0"/>
              </a:spcBef>
              <a:buNone/>
            </a:pPr>
            <a:endParaRPr/>
          </a:p>
          <a:p>
            <a:pPr lvl="0" rtl="0">
              <a:spcBef>
                <a:spcPts val="0"/>
              </a:spcBef>
              <a:buNone/>
            </a:pPr>
            <a:r>
              <a:rPr lang="en" sz="3000">
                <a:solidFill>
                  <a:srgbClr val="434343"/>
                </a:solidFill>
              </a:rPr>
              <a:t>3.  Double check your composite index, maintenance of effort, and average daily membership.</a:t>
            </a:r>
          </a:p>
        </p:txBody>
      </p:sp>
      <p:pic>
        <p:nvPicPr>
          <p:cNvPr id="226" name="Shape 226" descr="Training, Development ..."/>
          <p:cNvPicPr preferRelativeResize="0"/>
          <p:nvPr/>
        </p:nvPicPr>
        <p:blipFill>
          <a:blip r:embed="rId3">
            <a:alphaModFix/>
          </a:blip>
          <a:stretch>
            <a:fillRect/>
          </a:stretch>
        </p:blipFill>
        <p:spPr>
          <a:xfrm>
            <a:off x="3397775" y="2381585"/>
            <a:ext cx="4175251" cy="251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98100" y="2152347"/>
            <a:ext cx="8222100" cy="838799"/>
          </a:xfrm>
          <a:prstGeom prst="rect">
            <a:avLst/>
          </a:prstGeom>
        </p:spPr>
        <p:txBody>
          <a:bodyPr lIns="91425" tIns="91425" rIns="91425" bIns="91425" anchor="ctr" anchorCtr="0">
            <a:noAutofit/>
          </a:bodyPr>
          <a:lstStyle/>
          <a:p>
            <a:pPr lvl="0" rtl="0">
              <a:spcBef>
                <a:spcPts val="0"/>
              </a:spcBef>
              <a:buNone/>
            </a:pPr>
            <a:r>
              <a:rPr lang="en"/>
              <a:t>The Budget Process</a:t>
            </a:r>
          </a:p>
          <a:p>
            <a:pPr lvl="0">
              <a:spcBef>
                <a:spcPts val="0"/>
              </a:spcBef>
              <a:buNone/>
            </a:pPr>
            <a:r>
              <a:rPr lang="en" sz="2400"/>
              <a:t>what </a:t>
            </a:r>
            <a:r>
              <a:rPr lang="en" sz="2400" u="sng"/>
              <a:t>should</a:t>
            </a:r>
            <a:r>
              <a:rPr lang="en" sz="2400"/>
              <a:t> happen</a:t>
            </a:r>
          </a:p>
        </p:txBody>
      </p:sp>
      <p:sp>
        <p:nvSpPr>
          <p:cNvPr id="99" name="Shape 99"/>
          <p:cNvSpPr txBox="1">
            <a:spLocks noGrp="1"/>
          </p:cNvSpPr>
          <p:nvPr>
            <p:ph type="subTitle" idx="4294967295"/>
          </p:nvPr>
        </p:nvSpPr>
        <p:spPr>
          <a:xfrm>
            <a:off x="659050" y="3764170"/>
            <a:ext cx="8222100" cy="1171800"/>
          </a:xfrm>
          <a:prstGeom prst="rect">
            <a:avLst/>
          </a:prstGeom>
        </p:spPr>
        <p:txBody>
          <a:bodyPr lIns="91425" tIns="91425" rIns="91425" bIns="91425" anchor="t" anchorCtr="0">
            <a:noAutofit/>
          </a:bodyPr>
          <a:lstStyle/>
          <a:p>
            <a:pPr lvl="0" algn="r" rtl="0">
              <a:spcBef>
                <a:spcPts val="0"/>
              </a:spcBef>
              <a:buNone/>
            </a:pPr>
            <a:r>
              <a:rPr lang="en" sz="1400" b="1">
                <a:solidFill>
                  <a:srgbClr val="FFFFFF"/>
                </a:solidFill>
              </a:rPr>
              <a:t>Sheila Minor</a:t>
            </a:r>
            <a:r>
              <a:rPr lang="en" sz="1200">
                <a:solidFill>
                  <a:srgbClr val="FFFFFF"/>
                </a:solidFill>
              </a:rPr>
              <a:t/>
            </a:r>
            <a:br>
              <a:rPr lang="en" sz="1200">
                <a:solidFill>
                  <a:srgbClr val="FFFFFF"/>
                </a:solidFill>
              </a:rPr>
            </a:br>
            <a:r>
              <a:rPr lang="en" sz="1200" i="1">
                <a:solidFill>
                  <a:srgbClr val="FFFFFF"/>
                </a:solidFill>
              </a:rPr>
              <a:t>Owner, Minor and Associates PLLC</a:t>
            </a:r>
            <a:r>
              <a:rPr lang="en" sz="1200">
                <a:solidFill>
                  <a:srgbClr val="FFFFFF"/>
                </a:solidFill>
              </a:rPr>
              <a:t/>
            </a:r>
            <a:br>
              <a:rPr lang="en" sz="1200">
                <a:solidFill>
                  <a:srgbClr val="FFFFFF"/>
                </a:solidFill>
              </a:rPr>
            </a:br>
            <a:endParaRPr lang="en" sz="12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49300" y="334525"/>
            <a:ext cx="7407000" cy="981000"/>
          </a:xfrm>
          <a:prstGeom prst="rect">
            <a:avLst/>
          </a:prstGeom>
        </p:spPr>
        <p:txBody>
          <a:bodyPr lIns="91425" tIns="91425" rIns="91425" bIns="91425" anchor="t" anchorCtr="0">
            <a:noAutofit/>
          </a:bodyPr>
          <a:lstStyle/>
          <a:p>
            <a:pPr lvl="0" rtl="0">
              <a:spcBef>
                <a:spcPts val="0"/>
              </a:spcBef>
              <a:buNone/>
            </a:pPr>
            <a:r>
              <a:rPr lang="en"/>
              <a:t>Tips</a:t>
            </a:r>
          </a:p>
          <a:p>
            <a:pPr lvl="0" rtl="0">
              <a:spcBef>
                <a:spcPts val="0"/>
              </a:spcBef>
              <a:buNone/>
            </a:pPr>
            <a:endParaRPr/>
          </a:p>
          <a:p>
            <a:pPr lvl="0" rtl="0">
              <a:spcBef>
                <a:spcPts val="0"/>
              </a:spcBef>
              <a:buNone/>
            </a:pPr>
            <a:r>
              <a:rPr lang="en" sz="3000">
                <a:solidFill>
                  <a:srgbClr val="434343"/>
                </a:solidFill>
              </a:rPr>
              <a:t>4.  Examine in depth your revenue estimates and expenditure appropriations.</a:t>
            </a:r>
          </a:p>
        </p:txBody>
      </p:sp>
      <p:pic>
        <p:nvPicPr>
          <p:cNvPr id="232" name="Shape 232" descr="Money, Financial, Business ..."/>
          <p:cNvPicPr preferRelativeResize="0"/>
          <p:nvPr/>
        </p:nvPicPr>
        <p:blipFill>
          <a:blip r:embed="rId3">
            <a:alphaModFix/>
          </a:blip>
          <a:stretch>
            <a:fillRect/>
          </a:stretch>
        </p:blipFill>
        <p:spPr>
          <a:xfrm>
            <a:off x="6643200" y="1473074"/>
            <a:ext cx="2148475" cy="3131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49300" y="334525"/>
            <a:ext cx="7407000" cy="981000"/>
          </a:xfrm>
          <a:prstGeom prst="rect">
            <a:avLst/>
          </a:prstGeom>
        </p:spPr>
        <p:txBody>
          <a:bodyPr lIns="91425" tIns="91425" rIns="91425" bIns="91425" anchor="t" anchorCtr="0">
            <a:noAutofit/>
          </a:bodyPr>
          <a:lstStyle/>
          <a:p>
            <a:pPr lvl="0" rtl="0">
              <a:spcBef>
                <a:spcPts val="0"/>
              </a:spcBef>
              <a:buNone/>
            </a:pPr>
            <a:r>
              <a:rPr lang="en"/>
              <a:t>Tips</a:t>
            </a:r>
          </a:p>
          <a:p>
            <a:pPr lvl="0" rtl="0">
              <a:spcBef>
                <a:spcPts val="0"/>
              </a:spcBef>
              <a:buNone/>
            </a:pPr>
            <a:endParaRPr/>
          </a:p>
          <a:p>
            <a:pPr lvl="0" rtl="0">
              <a:spcBef>
                <a:spcPts val="0"/>
              </a:spcBef>
              <a:buNone/>
            </a:pPr>
            <a:r>
              <a:rPr lang="en" sz="3000">
                <a:solidFill>
                  <a:srgbClr val="434343"/>
                </a:solidFill>
              </a:rPr>
              <a:t>5.  Always have chocolate in the office and keep the tissues nearby.</a:t>
            </a:r>
          </a:p>
        </p:txBody>
      </p:sp>
      <p:pic>
        <p:nvPicPr>
          <p:cNvPr id="238" name="Shape 238" descr="napkin box paper napkin tissue ..."/>
          <p:cNvPicPr preferRelativeResize="0"/>
          <p:nvPr/>
        </p:nvPicPr>
        <p:blipFill>
          <a:blip r:embed="rId3">
            <a:alphaModFix/>
          </a:blip>
          <a:stretch>
            <a:fillRect/>
          </a:stretch>
        </p:blipFill>
        <p:spPr>
          <a:xfrm>
            <a:off x="7357900" y="152299"/>
            <a:ext cx="1637525" cy="1721224"/>
          </a:xfrm>
          <a:prstGeom prst="rect">
            <a:avLst/>
          </a:prstGeom>
          <a:noFill/>
          <a:ln>
            <a:noFill/>
          </a:ln>
        </p:spPr>
      </p:pic>
      <p:pic>
        <p:nvPicPr>
          <p:cNvPr id="239" name="Shape 239" descr="... like a box of chocolates"/>
          <p:cNvPicPr preferRelativeResize="0"/>
          <p:nvPr/>
        </p:nvPicPr>
        <p:blipFill>
          <a:blip r:embed="rId4">
            <a:alphaModFix/>
          </a:blip>
          <a:stretch>
            <a:fillRect/>
          </a:stretch>
        </p:blipFill>
        <p:spPr>
          <a:xfrm>
            <a:off x="5120275" y="2357599"/>
            <a:ext cx="3971776" cy="2234149"/>
          </a:xfrm>
          <a:prstGeom prst="rect">
            <a:avLst/>
          </a:prstGeom>
          <a:noFill/>
          <a:ln>
            <a:noFill/>
          </a:ln>
        </p:spPr>
      </p:pic>
      <p:pic>
        <p:nvPicPr>
          <p:cNvPr id="240" name="Shape 240" descr="Other resolutions: 320 × 133 ..."/>
          <p:cNvPicPr preferRelativeResize="0"/>
          <p:nvPr/>
        </p:nvPicPr>
        <p:blipFill>
          <a:blip r:embed="rId5">
            <a:alphaModFix/>
          </a:blip>
          <a:stretch>
            <a:fillRect/>
          </a:stretch>
        </p:blipFill>
        <p:spPr>
          <a:xfrm>
            <a:off x="1148197" y="2814023"/>
            <a:ext cx="2369180" cy="98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49200" y="334525"/>
            <a:ext cx="8379600" cy="981000"/>
          </a:xfrm>
          <a:prstGeom prst="rect">
            <a:avLst/>
          </a:prstGeom>
        </p:spPr>
        <p:txBody>
          <a:bodyPr lIns="91425" tIns="91425" rIns="91425" bIns="91425" anchor="t" anchorCtr="0">
            <a:noAutofit/>
          </a:bodyPr>
          <a:lstStyle/>
          <a:p>
            <a:pPr lvl="0" algn="ctr">
              <a:spcBef>
                <a:spcPts val="0"/>
              </a:spcBef>
              <a:buNone/>
            </a:pPr>
            <a:r>
              <a:rPr lang="en"/>
              <a:t>Thank you for attending!</a:t>
            </a:r>
          </a:p>
        </p:txBody>
      </p:sp>
      <p:pic>
        <p:nvPicPr>
          <p:cNvPr id="246" name="Shape 246" descr="... Mouse - The End (67).png"/>
          <p:cNvPicPr preferRelativeResize="0"/>
          <p:nvPr/>
        </p:nvPicPr>
        <p:blipFill>
          <a:blip r:embed="rId3">
            <a:alphaModFix/>
          </a:blip>
          <a:stretch>
            <a:fillRect/>
          </a:stretch>
        </p:blipFill>
        <p:spPr>
          <a:xfrm>
            <a:off x="3141875" y="1121600"/>
            <a:ext cx="2794242" cy="352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a:spcBef>
                <a:spcPts val="0"/>
              </a:spcBef>
              <a:buNone/>
            </a:pPr>
            <a:r>
              <a:rPr lang="en"/>
              <a:t>Characteristics of the Successful Budget</a:t>
            </a:r>
          </a:p>
        </p:txBody>
      </p:sp>
      <p:grpSp>
        <p:nvGrpSpPr>
          <p:cNvPr id="105" name="Shape 105"/>
          <p:cNvGrpSpPr/>
          <p:nvPr/>
        </p:nvGrpSpPr>
        <p:grpSpPr>
          <a:xfrm>
            <a:off x="431925" y="1304875"/>
            <a:ext cx="2628924" cy="3416400"/>
            <a:chOff x="431925" y="1304875"/>
            <a:chExt cx="2628924" cy="3416400"/>
          </a:xfrm>
        </p:grpSpPr>
        <p:sp>
          <p:nvSpPr>
            <p:cNvPr id="106" name="Shape 106"/>
            <p:cNvSpPr txBox="1"/>
            <p:nvPr/>
          </p:nvSpPr>
          <p:spPr>
            <a:xfrm>
              <a:off x="431925" y="1304875"/>
              <a:ext cx="2628899" cy="4640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431950" y="1304875"/>
              <a:ext cx="2628899"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8" name="Shape 108"/>
          <p:cNvSpPr txBox="1">
            <a:spLocks noGrp="1"/>
          </p:cNvSpPr>
          <p:nvPr>
            <p:ph type="body" idx="4294967295"/>
          </p:nvPr>
        </p:nvSpPr>
        <p:spPr>
          <a:xfrm>
            <a:off x="506425" y="1304875"/>
            <a:ext cx="2494500" cy="461400"/>
          </a:xfrm>
          <a:prstGeom prst="rect">
            <a:avLst/>
          </a:prstGeom>
        </p:spPr>
        <p:txBody>
          <a:bodyPr lIns="91425" tIns="91425" rIns="91425" bIns="91425" anchor="t" anchorCtr="0">
            <a:noAutofit/>
          </a:bodyPr>
          <a:lstStyle/>
          <a:p>
            <a:pPr lvl="0">
              <a:spcBef>
                <a:spcPts val="0"/>
              </a:spcBef>
              <a:spcAft>
                <a:spcPts val="0"/>
              </a:spcAft>
              <a:buNone/>
            </a:pPr>
            <a:r>
              <a:rPr lang="en">
                <a:solidFill>
                  <a:schemeClr val="lt1"/>
                </a:solidFill>
              </a:rPr>
              <a:t>Legality</a:t>
            </a:r>
          </a:p>
        </p:txBody>
      </p:sp>
      <p:sp>
        <p:nvSpPr>
          <p:cNvPr id="109" name="Shape 109"/>
          <p:cNvSpPr txBox="1">
            <a:spLocks noGrp="1"/>
          </p:cNvSpPr>
          <p:nvPr>
            <p:ph type="body" idx="4294967295"/>
          </p:nvPr>
        </p:nvSpPr>
        <p:spPr>
          <a:xfrm>
            <a:off x="508325" y="1850300"/>
            <a:ext cx="2478600" cy="2794799"/>
          </a:xfrm>
          <a:prstGeom prst="rect">
            <a:avLst/>
          </a:prstGeom>
        </p:spPr>
        <p:txBody>
          <a:bodyPr lIns="91425" tIns="91425" rIns="91425" bIns="91425" anchor="t" anchorCtr="0">
            <a:noAutofit/>
          </a:bodyPr>
          <a:lstStyle/>
          <a:p>
            <a:pPr lvl="0">
              <a:spcBef>
                <a:spcPts val="0"/>
              </a:spcBef>
              <a:buNone/>
            </a:pPr>
            <a:r>
              <a:rPr lang="en" sz="1400"/>
              <a:t>Public hearing required, with 7 days notice</a:t>
            </a:r>
          </a:p>
          <a:p>
            <a:pPr lvl="0">
              <a:spcBef>
                <a:spcPts val="0"/>
              </a:spcBef>
              <a:buNone/>
            </a:pPr>
            <a:r>
              <a:rPr lang="en" sz="1400"/>
              <a:t>Approved by 5/15</a:t>
            </a:r>
          </a:p>
          <a:p>
            <a:pPr lvl="0">
              <a:spcBef>
                <a:spcPts val="0"/>
              </a:spcBef>
              <a:buNone/>
            </a:pPr>
            <a:r>
              <a:rPr lang="en" sz="1400"/>
              <a:t>Approved “line item” budget on website &amp; hard copy </a:t>
            </a:r>
          </a:p>
          <a:p>
            <a:pPr lvl="0">
              <a:spcBef>
                <a:spcPts val="0"/>
              </a:spcBef>
              <a:buNone/>
            </a:pPr>
            <a:r>
              <a:rPr lang="en" sz="1400"/>
              <a:t>Know level of appropriation and authority required for transfer</a:t>
            </a:r>
          </a:p>
        </p:txBody>
      </p:sp>
      <p:grpSp>
        <p:nvGrpSpPr>
          <p:cNvPr id="110" name="Shape 110"/>
          <p:cNvGrpSpPr/>
          <p:nvPr/>
        </p:nvGrpSpPr>
        <p:grpSpPr>
          <a:xfrm>
            <a:off x="3320450" y="1304875"/>
            <a:ext cx="2632499" cy="3416400"/>
            <a:chOff x="3320450" y="1304875"/>
            <a:chExt cx="2632499" cy="3416400"/>
          </a:xfrm>
        </p:grpSpPr>
        <p:sp>
          <p:nvSpPr>
            <p:cNvPr id="111" name="Shape 111"/>
            <p:cNvSpPr txBox="1"/>
            <p:nvPr/>
          </p:nvSpPr>
          <p:spPr>
            <a:xfrm>
              <a:off x="3324050" y="1304875"/>
              <a:ext cx="2628899" cy="4640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320450" y="1304875"/>
              <a:ext cx="2628899"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13" name="Shape 113"/>
          <p:cNvSpPr txBox="1">
            <a:spLocks noGrp="1"/>
          </p:cNvSpPr>
          <p:nvPr>
            <p:ph type="body" idx="4294967295"/>
          </p:nvPr>
        </p:nvSpPr>
        <p:spPr>
          <a:xfrm>
            <a:off x="3389450" y="1304875"/>
            <a:ext cx="2494499" cy="461399"/>
          </a:xfrm>
          <a:prstGeom prst="rect">
            <a:avLst/>
          </a:prstGeom>
        </p:spPr>
        <p:txBody>
          <a:bodyPr lIns="91425" tIns="91425" rIns="91425" bIns="91425" anchor="t" anchorCtr="0">
            <a:noAutofit/>
          </a:bodyPr>
          <a:lstStyle/>
          <a:p>
            <a:pPr lvl="0">
              <a:spcBef>
                <a:spcPts val="0"/>
              </a:spcBef>
              <a:spcAft>
                <a:spcPts val="0"/>
              </a:spcAft>
              <a:buNone/>
            </a:pPr>
            <a:r>
              <a:rPr lang="en">
                <a:solidFill>
                  <a:schemeClr val="lt1"/>
                </a:solidFill>
              </a:rPr>
              <a:t>Accuracy</a:t>
            </a:r>
          </a:p>
        </p:txBody>
      </p:sp>
      <p:sp>
        <p:nvSpPr>
          <p:cNvPr id="114" name="Shape 114"/>
          <p:cNvSpPr txBox="1">
            <a:spLocks noGrp="1"/>
          </p:cNvSpPr>
          <p:nvPr>
            <p:ph type="body" idx="4294967295"/>
          </p:nvPr>
        </p:nvSpPr>
        <p:spPr>
          <a:xfrm>
            <a:off x="3396775" y="1850300"/>
            <a:ext cx="2478600" cy="2794799"/>
          </a:xfrm>
          <a:prstGeom prst="rect">
            <a:avLst/>
          </a:prstGeom>
        </p:spPr>
        <p:txBody>
          <a:bodyPr lIns="91425" tIns="91425" rIns="91425" bIns="91425" anchor="t" anchorCtr="0">
            <a:noAutofit/>
          </a:bodyPr>
          <a:lstStyle/>
          <a:p>
            <a:pPr lvl="0">
              <a:spcBef>
                <a:spcPts val="0"/>
              </a:spcBef>
              <a:buNone/>
            </a:pPr>
            <a:r>
              <a:rPr lang="en" sz="1400"/>
              <a:t>Built, rather than rolled </a:t>
            </a:r>
          </a:p>
          <a:p>
            <a:pPr lvl="0" rtl="0">
              <a:spcBef>
                <a:spcPts val="0"/>
              </a:spcBef>
              <a:buNone/>
            </a:pPr>
            <a:r>
              <a:rPr lang="en" sz="1400"/>
              <a:t>Personnel &amp; benefits based on </a:t>
            </a:r>
            <a:r>
              <a:rPr lang="en" sz="1400" u="sng"/>
              <a:t>actual</a:t>
            </a:r>
            <a:r>
              <a:rPr lang="en" sz="1400"/>
              <a:t> contracts &amp; utilization</a:t>
            </a:r>
          </a:p>
          <a:p>
            <a:pPr lvl="0" rtl="0">
              <a:spcBef>
                <a:spcPts val="0"/>
              </a:spcBef>
              <a:buNone/>
            </a:pPr>
            <a:r>
              <a:rPr lang="en" sz="1400"/>
              <a:t>Know your numbers</a:t>
            </a:r>
          </a:p>
          <a:p>
            <a:pPr lvl="0" rtl="0">
              <a:lnSpc>
                <a:spcPct val="100000"/>
              </a:lnSpc>
              <a:spcBef>
                <a:spcPts val="0"/>
              </a:spcBef>
              <a:spcAft>
                <a:spcPts val="0"/>
              </a:spcAft>
              <a:buNone/>
            </a:pPr>
            <a:r>
              <a:rPr lang="en" sz="1400"/>
              <a:t>Realistic revenue projections</a:t>
            </a:r>
          </a:p>
          <a:p>
            <a:pPr lvl="0" rtl="0">
              <a:lnSpc>
                <a:spcPct val="100000"/>
              </a:lnSpc>
              <a:spcBef>
                <a:spcPts val="0"/>
              </a:spcBef>
              <a:spcAft>
                <a:spcPts val="0"/>
              </a:spcAft>
              <a:buNone/>
            </a:pPr>
            <a:endParaRPr sz="1400"/>
          </a:p>
          <a:p>
            <a:pPr lvl="0">
              <a:lnSpc>
                <a:spcPct val="100000"/>
              </a:lnSpc>
              <a:spcBef>
                <a:spcPts val="0"/>
              </a:spcBef>
              <a:spcAft>
                <a:spcPts val="0"/>
              </a:spcAft>
              <a:buNone/>
            </a:pPr>
            <a:r>
              <a:rPr lang="en" sz="1400"/>
              <a:t>Forward thinking!</a:t>
            </a:r>
          </a:p>
        </p:txBody>
      </p:sp>
      <p:grpSp>
        <p:nvGrpSpPr>
          <p:cNvPr id="115" name="Shape 115"/>
          <p:cNvGrpSpPr/>
          <p:nvPr/>
        </p:nvGrpSpPr>
        <p:grpSpPr>
          <a:xfrm>
            <a:off x="6212550" y="1304875"/>
            <a:ext cx="2632499" cy="3416400"/>
            <a:chOff x="6212550" y="1304875"/>
            <a:chExt cx="2632499" cy="3416400"/>
          </a:xfrm>
        </p:grpSpPr>
        <p:sp>
          <p:nvSpPr>
            <p:cNvPr id="116" name="Shape 116"/>
            <p:cNvSpPr/>
            <p:nvPr/>
          </p:nvSpPr>
          <p:spPr>
            <a:xfrm>
              <a:off x="6215400" y="1304875"/>
              <a:ext cx="2628899"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txBox="1"/>
            <p:nvPr/>
          </p:nvSpPr>
          <p:spPr>
            <a:xfrm>
              <a:off x="6212550" y="1304875"/>
              <a:ext cx="2632499" cy="4640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18" name="Shape 118"/>
          <p:cNvSpPr txBox="1">
            <a:spLocks noGrp="1"/>
          </p:cNvSpPr>
          <p:nvPr>
            <p:ph type="body" idx="4294967295"/>
          </p:nvPr>
        </p:nvSpPr>
        <p:spPr>
          <a:xfrm>
            <a:off x="6272475" y="1304875"/>
            <a:ext cx="2494499" cy="461399"/>
          </a:xfrm>
          <a:prstGeom prst="rect">
            <a:avLst/>
          </a:prstGeom>
        </p:spPr>
        <p:txBody>
          <a:bodyPr lIns="91425" tIns="91425" rIns="91425" bIns="91425" anchor="t" anchorCtr="0">
            <a:noAutofit/>
          </a:bodyPr>
          <a:lstStyle/>
          <a:p>
            <a:pPr lvl="0">
              <a:spcBef>
                <a:spcPts val="0"/>
              </a:spcBef>
              <a:spcAft>
                <a:spcPts val="0"/>
              </a:spcAft>
              <a:buNone/>
            </a:pPr>
            <a:r>
              <a:rPr lang="en">
                <a:solidFill>
                  <a:schemeClr val="lt1"/>
                </a:solidFill>
              </a:rPr>
              <a:t>Transparency</a:t>
            </a:r>
          </a:p>
        </p:txBody>
      </p:sp>
      <p:sp>
        <p:nvSpPr>
          <p:cNvPr id="119" name="Shape 119"/>
          <p:cNvSpPr txBox="1">
            <a:spLocks noGrp="1"/>
          </p:cNvSpPr>
          <p:nvPr>
            <p:ph type="body" idx="4294967295"/>
          </p:nvPr>
        </p:nvSpPr>
        <p:spPr>
          <a:xfrm>
            <a:off x="6286475" y="1850300"/>
            <a:ext cx="2478600" cy="2794800"/>
          </a:xfrm>
          <a:prstGeom prst="rect">
            <a:avLst/>
          </a:prstGeom>
        </p:spPr>
        <p:txBody>
          <a:bodyPr lIns="91425" tIns="91425" rIns="91425" bIns="91425" anchor="t" anchorCtr="0">
            <a:noAutofit/>
          </a:bodyPr>
          <a:lstStyle/>
          <a:p>
            <a:pPr lvl="0">
              <a:spcBef>
                <a:spcPts val="0"/>
              </a:spcBef>
              <a:buNone/>
            </a:pPr>
            <a:r>
              <a:rPr lang="en" sz="1400"/>
              <a:t>Link to goals</a:t>
            </a:r>
          </a:p>
          <a:p>
            <a:pPr lvl="0">
              <a:spcBef>
                <a:spcPts val="0"/>
              </a:spcBef>
              <a:buNone/>
            </a:pPr>
            <a:r>
              <a:rPr lang="en" sz="1400"/>
              <a:t>Easily digestible</a:t>
            </a:r>
          </a:p>
          <a:p>
            <a:pPr lvl="0">
              <a:spcBef>
                <a:spcPts val="0"/>
              </a:spcBef>
              <a:buNone/>
            </a:pPr>
            <a:r>
              <a:rPr lang="en" sz="1400"/>
              <a:t>Stick to the message, regardless of audience</a:t>
            </a:r>
          </a:p>
          <a:p>
            <a:pPr lvl="0">
              <a:spcBef>
                <a:spcPts val="0"/>
              </a:spcBef>
              <a:buNone/>
            </a:pPr>
            <a:r>
              <a:rPr lang="en" sz="1400"/>
              <a:t>Anticipate questions</a:t>
            </a:r>
          </a:p>
          <a:p>
            <a:pPr lvl="0">
              <a:spcBef>
                <a:spcPts val="0"/>
              </a:spcBef>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6351696" y="2523075"/>
            <a:ext cx="2629824" cy="2106574"/>
          </a:xfrm>
          <a:prstGeom prst="rect">
            <a:avLst/>
          </a:prstGeom>
          <a:noFill/>
          <a:ln>
            <a:noFill/>
          </a:ln>
        </p:spPr>
      </p:pic>
      <p:sp>
        <p:nvSpPr>
          <p:cNvPr id="125" name="Shape 125"/>
          <p:cNvSpPr txBox="1">
            <a:spLocks noGrp="1"/>
          </p:cNvSpPr>
          <p:nvPr>
            <p:ph type="title"/>
          </p:nvPr>
        </p:nvSpPr>
        <p:spPr>
          <a:xfrm>
            <a:off x="349300" y="334525"/>
            <a:ext cx="7863900" cy="981000"/>
          </a:xfrm>
          <a:prstGeom prst="rect">
            <a:avLst/>
          </a:prstGeom>
        </p:spPr>
        <p:txBody>
          <a:bodyPr lIns="91425" tIns="91425" rIns="91425" bIns="91425" anchor="t" anchorCtr="0">
            <a:noAutofit/>
          </a:bodyPr>
          <a:lstStyle/>
          <a:p>
            <a:pPr lvl="0" rtl="0">
              <a:spcBef>
                <a:spcPts val="0"/>
              </a:spcBef>
              <a:buNone/>
            </a:pPr>
            <a:r>
              <a:rPr lang="en"/>
              <a:t>Tips- Accuracy	</a:t>
            </a:r>
          </a:p>
        </p:txBody>
      </p:sp>
      <p:sp>
        <p:nvSpPr>
          <p:cNvPr id="126" name="Shape 126"/>
          <p:cNvSpPr txBox="1">
            <a:spLocks noGrp="1"/>
          </p:cNvSpPr>
          <p:nvPr>
            <p:ph type="body" idx="2"/>
          </p:nvPr>
        </p:nvSpPr>
        <p:spPr>
          <a:xfrm>
            <a:off x="467575" y="1057850"/>
            <a:ext cx="7863900" cy="3154500"/>
          </a:xfrm>
          <a:prstGeom prst="rect">
            <a:avLst/>
          </a:prstGeom>
        </p:spPr>
        <p:txBody>
          <a:bodyPr lIns="91425" tIns="91425" rIns="91425" bIns="91425" anchor="t" anchorCtr="0">
            <a:noAutofit/>
          </a:bodyPr>
          <a:lstStyle/>
          <a:p>
            <a:pPr lvl="0" rtl="0">
              <a:spcBef>
                <a:spcPts val="0"/>
              </a:spcBef>
              <a:buNone/>
            </a:pPr>
            <a:r>
              <a:rPr lang="en" b="1"/>
              <a:t>1) Building the budget from scratch = knowing your needs and numbers</a:t>
            </a:r>
          </a:p>
          <a:p>
            <a:pPr lvl="0">
              <a:spcBef>
                <a:spcPts val="0"/>
              </a:spcBef>
              <a:buNone/>
            </a:pPr>
            <a:r>
              <a:rPr lang="en" b="1"/>
              <a:t>2) Know your revenue sources, where they come from, and trends that will impact them.</a:t>
            </a:r>
          </a:p>
          <a:p>
            <a:pPr lvl="0">
              <a:spcBef>
                <a:spcPts val="0"/>
              </a:spcBef>
              <a:buNone/>
            </a:pPr>
            <a:r>
              <a:rPr lang="en" b="1"/>
              <a:t>3) Know your ADM trends, find reason behind fluctuations, communicate with those who can help you identify them.</a:t>
            </a:r>
          </a:p>
          <a:p>
            <a:pPr lvl="0" rtl="0">
              <a:spcBef>
                <a:spcPts val="0"/>
              </a:spcBef>
              <a:buNone/>
            </a:pPr>
            <a:r>
              <a:rPr lang="en" b="1"/>
              <a:t>4) Link programs/ initiatives and budget- Think AHEAD!</a:t>
            </a:r>
          </a:p>
          <a:p>
            <a:pPr marL="0" lvl="0" indent="0" rtl="0">
              <a:spcBef>
                <a:spcPts val="0"/>
              </a:spcBef>
              <a:buNone/>
            </a:pPr>
            <a:endParaRPr b="1"/>
          </a:p>
          <a:p>
            <a:pPr lvl="0" rtl="0">
              <a:spcBef>
                <a:spcPts val="0"/>
              </a:spcBef>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49300" y="334525"/>
            <a:ext cx="7863900" cy="981000"/>
          </a:xfrm>
          <a:prstGeom prst="rect">
            <a:avLst/>
          </a:prstGeom>
        </p:spPr>
        <p:txBody>
          <a:bodyPr lIns="91425" tIns="91425" rIns="91425" bIns="91425" anchor="t" anchorCtr="0">
            <a:noAutofit/>
          </a:bodyPr>
          <a:lstStyle/>
          <a:p>
            <a:pPr lvl="0" rtl="0">
              <a:spcBef>
                <a:spcPts val="0"/>
              </a:spcBef>
              <a:buNone/>
            </a:pPr>
            <a:r>
              <a:rPr lang="en"/>
              <a:t>Tips- Transparency	</a:t>
            </a:r>
          </a:p>
        </p:txBody>
      </p:sp>
      <p:sp>
        <p:nvSpPr>
          <p:cNvPr id="132" name="Shape 132"/>
          <p:cNvSpPr txBox="1">
            <a:spLocks noGrp="1"/>
          </p:cNvSpPr>
          <p:nvPr>
            <p:ph type="body" idx="2"/>
          </p:nvPr>
        </p:nvSpPr>
        <p:spPr>
          <a:xfrm>
            <a:off x="515300" y="1377950"/>
            <a:ext cx="7863900" cy="3091800"/>
          </a:xfrm>
          <a:prstGeom prst="rect">
            <a:avLst/>
          </a:prstGeom>
        </p:spPr>
        <p:txBody>
          <a:bodyPr lIns="91425" tIns="91425" rIns="91425" bIns="91425" anchor="t" anchorCtr="0">
            <a:noAutofit/>
          </a:bodyPr>
          <a:lstStyle/>
          <a:p>
            <a:pPr lvl="0" rtl="0">
              <a:spcBef>
                <a:spcPts val="0"/>
              </a:spcBef>
              <a:buNone/>
            </a:pPr>
            <a:r>
              <a:rPr lang="en" b="1"/>
              <a:t>1) Big picture--- initiatives linked to goals &amp; objectives</a:t>
            </a:r>
          </a:p>
          <a:p>
            <a:pPr lvl="0" rtl="0">
              <a:spcBef>
                <a:spcPts val="0"/>
              </a:spcBef>
              <a:buNone/>
            </a:pPr>
            <a:r>
              <a:rPr lang="en" b="1"/>
              <a:t>2) Don’t just provide line item detail!  30 minutes, 20 slides</a:t>
            </a:r>
          </a:p>
          <a:p>
            <a:pPr lvl="0" rtl="0">
              <a:spcBef>
                <a:spcPts val="0"/>
              </a:spcBef>
              <a:buNone/>
            </a:pPr>
            <a:r>
              <a:rPr lang="en" b="1"/>
              <a:t>3) Don’t hide the challenges- identify how you plan to fix them</a:t>
            </a:r>
          </a:p>
          <a:p>
            <a:pPr lvl="0">
              <a:spcBef>
                <a:spcPts val="0"/>
              </a:spcBef>
              <a:buNone/>
            </a:pPr>
            <a:r>
              <a:rPr lang="en" b="1"/>
              <a:t>4) Be able to succinctly answer “why?” </a:t>
            </a:r>
          </a:p>
          <a:p>
            <a:pPr lvl="0" rtl="0">
              <a:spcBef>
                <a:spcPts val="0"/>
              </a:spcBef>
              <a:buNone/>
            </a:pPr>
            <a:r>
              <a:rPr lang="en" b="1"/>
              <a:t>5) Communicate with your “funding partners”</a:t>
            </a:r>
          </a:p>
          <a:p>
            <a:pPr lvl="0" rtl="0">
              <a:spcBef>
                <a:spcPts val="0"/>
              </a:spcBef>
              <a:buNone/>
            </a:pPr>
            <a:r>
              <a:rPr lang="en" b="1"/>
              <a:t>6) Take advantage of opportunities to educate!</a:t>
            </a:r>
          </a:p>
          <a:p>
            <a:pPr marL="0" lvl="0" indent="0" rtl="0">
              <a:spcBef>
                <a:spcPts val="0"/>
              </a:spcBef>
              <a:buNone/>
            </a:pPr>
            <a:endParaRPr b="1"/>
          </a:p>
          <a:p>
            <a:pPr lvl="0" rtl="0">
              <a:spcBef>
                <a:spcPts val="0"/>
              </a:spcBef>
              <a:buNone/>
            </a:pPr>
            <a:endParaRPr b="1"/>
          </a:p>
        </p:txBody>
      </p:sp>
      <p:pic>
        <p:nvPicPr>
          <p:cNvPr id="133" name="Shape 133"/>
          <p:cNvPicPr preferRelativeResize="0"/>
          <p:nvPr/>
        </p:nvPicPr>
        <p:blipFill>
          <a:blip r:embed="rId3">
            <a:alphaModFix/>
          </a:blip>
          <a:stretch>
            <a:fillRect/>
          </a:stretch>
        </p:blipFill>
        <p:spPr>
          <a:xfrm>
            <a:off x="6746674" y="404474"/>
            <a:ext cx="1838049" cy="1838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49300" y="582625"/>
            <a:ext cx="7863900" cy="981000"/>
          </a:xfrm>
          <a:prstGeom prst="rect">
            <a:avLst/>
          </a:prstGeom>
        </p:spPr>
        <p:txBody>
          <a:bodyPr lIns="91425" tIns="91425" rIns="91425" bIns="91425" anchor="t" anchorCtr="0">
            <a:noAutofit/>
          </a:bodyPr>
          <a:lstStyle/>
          <a:p>
            <a:pPr lvl="0">
              <a:spcBef>
                <a:spcPts val="0"/>
              </a:spcBef>
              <a:buNone/>
            </a:pPr>
            <a:r>
              <a:rPr lang="en"/>
              <a:t>Tips- Contingency </a:t>
            </a:r>
            <a:r>
              <a:rPr lang="en" u="sng"/>
              <a:t>not</a:t>
            </a:r>
            <a:r>
              <a:rPr lang="en"/>
              <a:t> “slush”</a:t>
            </a:r>
          </a:p>
        </p:txBody>
      </p:sp>
      <p:sp>
        <p:nvSpPr>
          <p:cNvPr id="139" name="Shape 139"/>
          <p:cNvSpPr txBox="1">
            <a:spLocks noGrp="1"/>
          </p:cNvSpPr>
          <p:nvPr>
            <p:ph type="body" idx="2"/>
          </p:nvPr>
        </p:nvSpPr>
        <p:spPr>
          <a:xfrm>
            <a:off x="349300" y="1496775"/>
            <a:ext cx="7863900" cy="2880300"/>
          </a:xfrm>
          <a:prstGeom prst="rect">
            <a:avLst/>
          </a:prstGeom>
        </p:spPr>
        <p:txBody>
          <a:bodyPr lIns="91425" tIns="91425" rIns="91425" bIns="91425" anchor="t" anchorCtr="0">
            <a:noAutofit/>
          </a:bodyPr>
          <a:lstStyle/>
          <a:p>
            <a:pPr lvl="0">
              <a:spcBef>
                <a:spcPts val="0"/>
              </a:spcBef>
              <a:buNone/>
            </a:pPr>
            <a:r>
              <a:rPr lang="en" b="1"/>
              <a:t>1) Well-placed and justified “Enrollment contingency” positions</a:t>
            </a:r>
          </a:p>
          <a:p>
            <a:pPr lvl="0" rtl="0">
              <a:spcBef>
                <a:spcPts val="0"/>
              </a:spcBef>
              <a:buNone/>
            </a:pPr>
            <a:r>
              <a:rPr lang="en" b="1"/>
              <a:t>2) Reasonable round-ups</a:t>
            </a:r>
          </a:p>
          <a:p>
            <a:pPr marL="0" lvl="0" indent="0" rtl="0">
              <a:spcBef>
                <a:spcPts val="0"/>
              </a:spcBef>
              <a:buNone/>
            </a:pPr>
            <a:r>
              <a:rPr lang="en" b="1"/>
              <a:t>3) Consider cost inflation where it is expected</a:t>
            </a:r>
          </a:p>
          <a:p>
            <a:pPr marL="0" lvl="0" indent="0" rtl="0">
              <a:spcBef>
                <a:spcPts val="0"/>
              </a:spcBef>
              <a:buNone/>
            </a:pPr>
            <a:r>
              <a:rPr lang="en" b="1"/>
              <a:t>4) Include “other state and local grants” in revenue, BUT also in </a:t>
            </a:r>
            <a:r>
              <a:rPr lang="en" b="1" u="sng"/>
              <a:t>off-limits</a:t>
            </a:r>
            <a:r>
              <a:rPr lang="en" b="1"/>
              <a:t> instructional expenditure line!</a:t>
            </a:r>
          </a:p>
          <a:p>
            <a:pPr marL="0" lvl="0" indent="0">
              <a:spcBef>
                <a:spcPts val="0"/>
              </a:spcBef>
              <a:buNone/>
            </a:pPr>
            <a:r>
              <a:rPr lang="en" b="1"/>
              <a:t>5) Know how to use state/federal grants and reimbursement timeframes</a:t>
            </a:r>
          </a:p>
          <a:p>
            <a:pPr lvl="0" rtl="0">
              <a:spcBef>
                <a:spcPts val="0"/>
              </a:spcBef>
              <a:buNone/>
            </a:pPr>
            <a:endParaRPr b="1"/>
          </a:p>
        </p:txBody>
      </p:sp>
      <p:pic>
        <p:nvPicPr>
          <p:cNvPr id="140" name="Shape 140"/>
          <p:cNvPicPr preferRelativeResize="0"/>
          <p:nvPr/>
        </p:nvPicPr>
        <p:blipFill>
          <a:blip r:embed="rId3">
            <a:alphaModFix/>
          </a:blip>
          <a:stretch>
            <a:fillRect/>
          </a:stretch>
        </p:blipFill>
        <p:spPr>
          <a:xfrm>
            <a:off x="7185650" y="260644"/>
            <a:ext cx="1553449" cy="2208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98100" y="2152347"/>
            <a:ext cx="8222100" cy="838800"/>
          </a:xfrm>
          <a:prstGeom prst="rect">
            <a:avLst/>
          </a:prstGeom>
        </p:spPr>
        <p:txBody>
          <a:bodyPr lIns="91425" tIns="91425" rIns="91425" bIns="91425" anchor="ctr" anchorCtr="0">
            <a:noAutofit/>
          </a:bodyPr>
          <a:lstStyle/>
          <a:p>
            <a:pPr lvl="0" rtl="0">
              <a:spcBef>
                <a:spcPts val="0"/>
              </a:spcBef>
              <a:buNone/>
            </a:pPr>
            <a:r>
              <a:rPr lang="en"/>
              <a:t>The Superintendent’s Role </a:t>
            </a:r>
          </a:p>
          <a:p>
            <a:pPr lvl="0" rtl="0">
              <a:spcBef>
                <a:spcPts val="0"/>
              </a:spcBef>
              <a:buNone/>
            </a:pPr>
            <a:r>
              <a:rPr lang="en" sz="2400"/>
              <a:t>and relationship with the CFO</a:t>
            </a:r>
          </a:p>
        </p:txBody>
      </p:sp>
      <p:sp>
        <p:nvSpPr>
          <p:cNvPr id="146" name="Shape 146"/>
          <p:cNvSpPr txBox="1">
            <a:spLocks noGrp="1"/>
          </p:cNvSpPr>
          <p:nvPr>
            <p:ph type="subTitle" idx="4294967295"/>
          </p:nvPr>
        </p:nvSpPr>
        <p:spPr>
          <a:xfrm>
            <a:off x="659050" y="3764170"/>
            <a:ext cx="8222100" cy="1171800"/>
          </a:xfrm>
          <a:prstGeom prst="rect">
            <a:avLst/>
          </a:prstGeom>
        </p:spPr>
        <p:txBody>
          <a:bodyPr lIns="91425" tIns="91425" rIns="91425" bIns="91425" anchor="t" anchorCtr="0">
            <a:noAutofit/>
          </a:bodyPr>
          <a:lstStyle/>
          <a:p>
            <a:pPr lvl="0" algn="r" rtl="0">
              <a:spcBef>
                <a:spcPts val="0"/>
              </a:spcBef>
              <a:buNone/>
            </a:pPr>
            <a:r>
              <a:rPr lang="en" sz="1400" b="1">
                <a:solidFill>
                  <a:srgbClr val="FFFFFF"/>
                </a:solidFill>
              </a:rPr>
              <a:t>Thomas W. Taylor, EdD, MBA</a:t>
            </a:r>
            <a:r>
              <a:rPr lang="en" sz="1200">
                <a:solidFill>
                  <a:srgbClr val="FFFFFF"/>
                </a:solidFill>
              </a:rPr>
              <a:t/>
            </a:r>
            <a:br>
              <a:rPr lang="en" sz="1200">
                <a:solidFill>
                  <a:srgbClr val="FFFFFF"/>
                </a:solidFill>
              </a:rPr>
            </a:br>
            <a:r>
              <a:rPr lang="en" sz="1200" i="1">
                <a:solidFill>
                  <a:srgbClr val="FFFFFF"/>
                </a:solidFill>
              </a:rPr>
              <a:t>Executive Director of School Administration</a:t>
            </a:r>
            <a:r>
              <a:rPr lang="en" sz="1200">
                <a:solidFill>
                  <a:srgbClr val="FFFFFF"/>
                </a:solidFill>
              </a:rPr>
              <a:t/>
            </a:r>
            <a:br>
              <a:rPr lang="en" sz="1200">
                <a:solidFill>
                  <a:srgbClr val="FFFFFF"/>
                </a:solidFill>
              </a:rPr>
            </a:br>
            <a:r>
              <a:rPr lang="en" sz="1200">
                <a:solidFill>
                  <a:srgbClr val="FFFFFF"/>
                </a:solidFill>
              </a:rPr>
              <a:t>Chesterfield County Public Schools </a:t>
            </a:r>
          </a:p>
          <a:p>
            <a:pPr lvl="0" algn="r" rtl="0">
              <a:spcBef>
                <a:spcPts val="0"/>
              </a:spcBef>
              <a:buNone/>
            </a:pPr>
            <a:r>
              <a:rPr lang="en" sz="1200">
                <a:solidFill>
                  <a:srgbClr val="FFFFFF"/>
                </a:solidFill>
              </a:rPr>
              <a:t>Former Superintendent of Middlesex County Public Schools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65500" y="1151100"/>
            <a:ext cx="4045200" cy="1564500"/>
          </a:xfrm>
          <a:prstGeom prst="rect">
            <a:avLst/>
          </a:prstGeom>
        </p:spPr>
        <p:txBody>
          <a:bodyPr lIns="91425" tIns="91425" rIns="91425" bIns="91425" anchor="b" anchorCtr="0">
            <a:noAutofit/>
          </a:bodyPr>
          <a:lstStyle/>
          <a:p>
            <a:pPr lvl="0" rtl="0">
              <a:spcBef>
                <a:spcPts val="0"/>
              </a:spcBef>
              <a:buNone/>
            </a:pPr>
            <a:r>
              <a:rPr lang="en"/>
              <a:t>Executive Leadership</a:t>
            </a:r>
          </a:p>
        </p:txBody>
      </p:sp>
      <p:sp>
        <p:nvSpPr>
          <p:cNvPr id="152" name="Shape 152"/>
          <p:cNvSpPr txBox="1">
            <a:spLocks noGrp="1"/>
          </p:cNvSpPr>
          <p:nvPr>
            <p:ph type="subTitle" idx="1"/>
          </p:nvPr>
        </p:nvSpPr>
        <p:spPr>
          <a:xfrm>
            <a:off x="265500" y="2769001"/>
            <a:ext cx="4045200" cy="1269300"/>
          </a:xfrm>
          <a:prstGeom prst="rect">
            <a:avLst/>
          </a:prstGeom>
        </p:spPr>
        <p:txBody>
          <a:bodyPr lIns="91425" tIns="91425" rIns="91425" bIns="91425" anchor="t" anchorCtr="0">
            <a:noAutofit/>
          </a:bodyPr>
          <a:lstStyle/>
          <a:p>
            <a:pPr lvl="0" rtl="0">
              <a:spcBef>
                <a:spcPts val="0"/>
              </a:spcBef>
              <a:buNone/>
            </a:pPr>
            <a:r>
              <a:rPr lang="en"/>
              <a:t>the 30,000 foot view</a:t>
            </a:r>
          </a:p>
        </p:txBody>
      </p:sp>
      <p:sp>
        <p:nvSpPr>
          <p:cNvPr id="153" name="Shape 15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Clear definition of roles</a:t>
            </a:r>
          </a:p>
          <a:p>
            <a:pPr marL="914400" lvl="1" indent="-228600" rtl="0">
              <a:spcBef>
                <a:spcPts val="0"/>
              </a:spcBef>
            </a:pPr>
            <a:r>
              <a:rPr lang="en"/>
              <a:t>Checks and balances</a:t>
            </a:r>
            <a:br>
              <a:rPr lang="en"/>
            </a:br>
            <a:endParaRPr lang="en"/>
          </a:p>
          <a:p>
            <a:pPr marL="457200" lvl="0" indent="-228600" rtl="0">
              <a:spcBef>
                <a:spcPts val="0"/>
              </a:spcBef>
            </a:pPr>
            <a:r>
              <a:rPr lang="en"/>
              <a:t>Channel for regular, frequent, and honest communication</a:t>
            </a:r>
            <a:br>
              <a:rPr lang="en"/>
            </a:br>
            <a:endParaRPr lang="en"/>
          </a:p>
          <a:p>
            <a:pPr marL="457200" lvl="0" indent="-228600" rtl="0">
              <a:spcBef>
                <a:spcPts val="0"/>
              </a:spcBef>
            </a:pPr>
            <a:r>
              <a:rPr lang="en"/>
              <a:t>Protocols for public communications</a:t>
            </a:r>
            <a:br>
              <a:rPr lang="en"/>
            </a:br>
            <a:endParaRPr lang="en"/>
          </a:p>
          <a:p>
            <a:pPr marL="457200" lvl="0" indent="-228600" rtl="0">
              <a:spcBef>
                <a:spcPts val="0"/>
              </a:spcBef>
            </a:pPr>
            <a:r>
              <a:rPr lang="en"/>
              <a:t>Instructional planning and big changes</a:t>
            </a:r>
            <a:br>
              <a:rPr lang="en"/>
            </a:br>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49300" y="334525"/>
            <a:ext cx="8364000" cy="981000"/>
          </a:xfrm>
          <a:prstGeom prst="rect">
            <a:avLst/>
          </a:prstGeom>
        </p:spPr>
        <p:txBody>
          <a:bodyPr lIns="91425" tIns="91425" rIns="91425" bIns="91425" anchor="t" anchorCtr="0">
            <a:noAutofit/>
          </a:bodyPr>
          <a:lstStyle/>
          <a:p>
            <a:pPr lvl="0" rtl="0">
              <a:spcBef>
                <a:spcPts val="0"/>
              </a:spcBef>
              <a:buNone/>
            </a:pPr>
            <a:r>
              <a:rPr lang="en"/>
              <a:t>Tips (3-minute MBA ...in School Finance)</a:t>
            </a:r>
          </a:p>
        </p:txBody>
      </p:sp>
      <p:sp>
        <p:nvSpPr>
          <p:cNvPr id="159" name="Shape 159"/>
          <p:cNvSpPr txBox="1">
            <a:spLocks noGrp="1"/>
          </p:cNvSpPr>
          <p:nvPr>
            <p:ph type="body" idx="2"/>
          </p:nvPr>
        </p:nvSpPr>
        <p:spPr>
          <a:xfrm>
            <a:off x="515300" y="1267750"/>
            <a:ext cx="7863900" cy="2880300"/>
          </a:xfrm>
          <a:prstGeom prst="rect">
            <a:avLst/>
          </a:prstGeom>
        </p:spPr>
        <p:txBody>
          <a:bodyPr lIns="91425" tIns="91425" rIns="91425" bIns="91425" anchor="t" anchorCtr="0">
            <a:noAutofit/>
          </a:bodyPr>
          <a:lstStyle/>
          <a:p>
            <a:pPr marL="457200" lvl="0" indent="-342900" rtl="0">
              <a:spcBef>
                <a:spcPts val="0"/>
              </a:spcBef>
              <a:spcAft>
                <a:spcPts val="600"/>
              </a:spcAft>
              <a:buSzPct val="100000"/>
            </a:pPr>
            <a:r>
              <a:rPr lang="en" sz="1800" b="1" dirty="0"/>
              <a:t>Err on the side of transparency</a:t>
            </a:r>
            <a:br>
              <a:rPr lang="en" sz="1800" b="1" dirty="0"/>
            </a:br>
            <a:endParaRPr lang="en" sz="1800" b="1" dirty="0" smtClean="0"/>
          </a:p>
          <a:p>
            <a:pPr marL="457200" lvl="0" indent="-342900" rtl="0">
              <a:spcBef>
                <a:spcPts val="0"/>
              </a:spcBef>
              <a:spcAft>
                <a:spcPts val="600"/>
              </a:spcAft>
              <a:buSzPct val="100000"/>
            </a:pPr>
            <a:r>
              <a:rPr lang="en" sz="1800" b="1" dirty="0" smtClean="0"/>
              <a:t>Budget Priorities</a:t>
            </a:r>
          </a:p>
          <a:p>
            <a:pPr marL="914400" lvl="1" indent="-342900" rtl="0">
              <a:spcBef>
                <a:spcPts val="0"/>
              </a:spcBef>
              <a:spcAft>
                <a:spcPts val="600"/>
              </a:spcAft>
              <a:buSzPct val="100000"/>
            </a:pPr>
            <a:r>
              <a:rPr lang="en" sz="1800" dirty="0" smtClean="0"/>
              <a:t>Alignment </a:t>
            </a:r>
            <a:r>
              <a:rPr lang="en" sz="1800" dirty="0"/>
              <a:t>of Values -&gt; Goals -&gt; Actions -&gt; Resources</a:t>
            </a:r>
            <a:r>
              <a:rPr lang="en" sz="1800" b="1" dirty="0"/>
              <a:t/>
            </a:r>
            <a:br>
              <a:rPr lang="en" sz="1800" b="1" dirty="0"/>
            </a:br>
            <a:endParaRPr lang="en" sz="1800" b="1" dirty="0"/>
          </a:p>
          <a:p>
            <a:pPr marL="457200" lvl="0" indent="-342900" rtl="0">
              <a:spcBef>
                <a:spcPts val="0"/>
              </a:spcBef>
              <a:spcAft>
                <a:spcPts val="600"/>
              </a:spcAft>
              <a:buSzPct val="100000"/>
            </a:pPr>
            <a:r>
              <a:rPr lang="en" sz="1800" b="1" dirty="0"/>
              <a:t>Justified Assumptions</a:t>
            </a:r>
          </a:p>
          <a:p>
            <a:pPr marL="914400" lvl="1" indent="-342900" rtl="0">
              <a:spcBef>
                <a:spcPts val="0"/>
              </a:spcBef>
              <a:buSzPct val="100000"/>
            </a:pPr>
            <a:r>
              <a:rPr lang="en" sz="1800" dirty="0"/>
              <a:t>Calculations</a:t>
            </a:r>
          </a:p>
          <a:p>
            <a:pPr marL="914400" lvl="1" indent="-342900" rtl="0">
              <a:spcBef>
                <a:spcPts val="0"/>
              </a:spcBef>
              <a:spcAft>
                <a:spcPts val="600"/>
              </a:spcAft>
              <a:buSzPct val="100000"/>
            </a:pPr>
            <a:r>
              <a:rPr lang="en" sz="1800" dirty="0"/>
              <a:t>Communication of calculations</a:t>
            </a:r>
            <a:r>
              <a:rPr lang="en" sz="1800" b="1" dirty="0"/>
              <a:t/>
            </a:r>
            <a:br>
              <a:rPr lang="en" sz="1800" b="1" dirty="0"/>
            </a:br>
            <a:endParaRPr lang="en" sz="1800" b="1"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On-screen Show (16:9)</PresentationFormat>
  <Paragraphs>171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vt:lpstr>
      <vt:lpstr>Times New Roman</vt:lpstr>
      <vt:lpstr>geometric</vt:lpstr>
      <vt:lpstr>Budget Tips and Strategies</vt:lpstr>
      <vt:lpstr>The Budget Process what should happen</vt:lpstr>
      <vt:lpstr>Characteristics of the Successful Budget</vt:lpstr>
      <vt:lpstr>Tips- Accuracy </vt:lpstr>
      <vt:lpstr>Tips- Transparency </vt:lpstr>
      <vt:lpstr>Tips- Contingency not “slush”</vt:lpstr>
      <vt:lpstr>The Superintendent’s Role  and relationship with the CFO</vt:lpstr>
      <vt:lpstr>Executive Leadership</vt:lpstr>
      <vt:lpstr>Tips (3-minute MBA ...in School Finance)</vt:lpstr>
      <vt:lpstr>Tell the Story</vt:lpstr>
      <vt:lpstr>The Time-Value of Money (Opportunity Cost)</vt:lpstr>
      <vt:lpstr>The Time-Value of Money (Opportunity Cost)</vt:lpstr>
      <vt:lpstr>That...</vt:lpstr>
      <vt:lpstr>Forecasting:  Asset replacement</vt:lpstr>
      <vt:lpstr>Forecasting:  Asset replacement</vt:lpstr>
      <vt:lpstr>When things go wrong!  how to respond in times of crisis</vt:lpstr>
      <vt:lpstr>Tips</vt:lpstr>
      <vt:lpstr>Tips</vt:lpstr>
      <vt:lpstr>Tips  3.  Double check your composite index, maintenance of effort, and average daily membership.</vt:lpstr>
      <vt:lpstr>Tips  4.  Examine in depth your revenue estimates and expenditure appropriations.</vt:lpstr>
      <vt:lpstr>Tips  5.  Always have chocolate in the office and keep the tissues nearby.</vt:lpstr>
      <vt:lpstr>Thank you for attending!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Tips and Strategies</dc:title>
  <dc:creator>Sheila</dc:creator>
  <cp:lastModifiedBy>Liza Scallet</cp:lastModifiedBy>
  <cp:revision>1</cp:revision>
  <dcterms:modified xsi:type="dcterms:W3CDTF">2016-12-12T17:55:15Z</dcterms:modified>
</cp:coreProperties>
</file>